
<file path=[Content_Types].xml><?xml version="1.0" encoding="utf-8"?>
<Types xmlns="http://schemas.openxmlformats.org/package/2006/content-types">
  <Default Extension="crdownload" ContentType="image/gi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52"/>
  </p:notesMasterIdLst>
  <p:sldIdLst>
    <p:sldId id="384" r:id="rId3"/>
    <p:sldId id="386" r:id="rId4"/>
    <p:sldId id="415" r:id="rId5"/>
    <p:sldId id="413" r:id="rId6"/>
    <p:sldId id="396" r:id="rId7"/>
    <p:sldId id="408" r:id="rId8"/>
    <p:sldId id="426" r:id="rId9"/>
    <p:sldId id="427" r:id="rId10"/>
    <p:sldId id="428" r:id="rId11"/>
    <p:sldId id="409" r:id="rId12"/>
    <p:sldId id="345" r:id="rId13"/>
    <p:sldId id="344" r:id="rId14"/>
    <p:sldId id="414" r:id="rId15"/>
    <p:sldId id="425" r:id="rId16"/>
    <p:sldId id="383" r:id="rId17"/>
    <p:sldId id="356" r:id="rId18"/>
    <p:sldId id="353" r:id="rId19"/>
    <p:sldId id="357" r:id="rId20"/>
    <p:sldId id="358" r:id="rId21"/>
    <p:sldId id="359" r:id="rId22"/>
    <p:sldId id="360" r:id="rId23"/>
    <p:sldId id="362" r:id="rId24"/>
    <p:sldId id="363" r:id="rId25"/>
    <p:sldId id="361" r:id="rId26"/>
    <p:sldId id="364" r:id="rId27"/>
    <p:sldId id="422" r:id="rId28"/>
    <p:sldId id="314" r:id="rId29"/>
    <p:sldId id="369" r:id="rId30"/>
    <p:sldId id="423" r:id="rId31"/>
    <p:sldId id="371" r:id="rId32"/>
    <p:sldId id="267" r:id="rId33"/>
    <p:sldId id="317" r:id="rId34"/>
    <p:sldId id="318" r:id="rId35"/>
    <p:sldId id="381" r:id="rId36"/>
    <p:sldId id="269" r:id="rId37"/>
    <p:sldId id="321" r:id="rId38"/>
    <p:sldId id="401" r:id="rId39"/>
    <p:sldId id="400" r:id="rId40"/>
    <p:sldId id="397" r:id="rId41"/>
    <p:sldId id="326" r:id="rId42"/>
    <p:sldId id="424" r:id="rId43"/>
    <p:sldId id="271" r:id="rId44"/>
    <p:sldId id="393" r:id="rId45"/>
    <p:sldId id="402" r:id="rId46"/>
    <p:sldId id="395" r:id="rId47"/>
    <p:sldId id="305" r:id="rId48"/>
    <p:sldId id="403" r:id="rId49"/>
    <p:sldId id="331" r:id="rId50"/>
    <p:sldId id="332" r:id="rId5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931"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101575" initials="T" lastIdx="1" clrIdx="0">
    <p:extLst>
      <p:ext uri="{19B8F6BF-5375-455C-9EA6-DF929625EA0E}">
        <p15:presenceInfo xmlns:p15="http://schemas.microsoft.com/office/powerpoint/2012/main" userId="S::T101575@it.tencent.com::92343679-88ba-45f3-81d6-634ca81050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5A5A5"/>
    <a:srgbClr val="4472C4"/>
    <a:srgbClr val="3273A3"/>
    <a:srgbClr val="9AE0F9"/>
    <a:srgbClr val="88F1FC"/>
    <a:srgbClr val="9AC0EA"/>
    <a:srgbClr val="FFD479"/>
    <a:srgbClr val="FFD78E"/>
    <a:srgbClr val="FFDD9C"/>
    <a:srgbClr val="3193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533" autoAdjust="0"/>
    <p:restoredTop sz="75238" autoAdjust="0"/>
  </p:normalViewPr>
  <p:slideViewPr>
    <p:cSldViewPr>
      <p:cViewPr varScale="1">
        <p:scale>
          <a:sx n="86" d="100"/>
          <a:sy n="86" d="100"/>
        </p:scale>
        <p:origin x="96" y="504"/>
      </p:cViewPr>
      <p:guideLst>
        <p:guide orient="horz" pos="2160"/>
        <p:guide pos="3931"/>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commentAuthors" Target="commentAuthor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2021/7/8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a:t>
            </a:fld>
            <a:endParaRPr lang="zh-CN" altLang="en-US"/>
          </a:p>
        </p:txBody>
      </p:sp>
    </p:spTree>
    <p:extLst>
      <p:ext uri="{BB962C8B-B14F-4D97-AF65-F5344CB8AC3E}">
        <p14:creationId xmlns:p14="http://schemas.microsoft.com/office/powerpoint/2010/main" val="1042303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前面介绍完流体相关数学物理知识，接下来，介绍基于力的流体模拟。先介绍</a:t>
            </a:r>
            <a:r>
              <a:rPr kumimoji="1" lang="en-US" altLang="zh-CN" dirty="0"/>
              <a:t>NS</a:t>
            </a:r>
            <a:r>
              <a:rPr kumimoji="1" lang="zh-CN" altLang="en-US" dirty="0"/>
              <a:t>方程的推导</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10</a:t>
            </a:fld>
            <a:endParaRPr lang="zh-CN" altLang="en-US"/>
          </a:p>
        </p:txBody>
      </p:sp>
    </p:spTree>
    <p:extLst>
      <p:ext uri="{BB962C8B-B14F-4D97-AF65-F5344CB8AC3E}">
        <p14:creationId xmlns:p14="http://schemas.microsoft.com/office/powerpoint/2010/main" val="3102696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刚才观察流体提到有两种视角，所以</a:t>
                </a:r>
                <a:r>
                  <a:rPr lang="en-US" altLang="zh-CN" dirty="0"/>
                  <a:t>NS</a:t>
                </a:r>
                <a:r>
                  <a:rPr lang="zh-CN" altLang="en-US" dirty="0"/>
                  <a:t>方程也有两种视角的版本。</a:t>
                </a:r>
                <a:endParaRPr lang="en-US" altLang="zh-CN" dirty="0"/>
              </a:p>
              <a:p>
                <a:r>
                  <a:rPr lang="zh-CN" altLang="en-US" dirty="0"/>
                  <a:t>这里先介绍相对简单的拉格朗日视角方程推导及其求解，下次再介绍欧拉视角相关的推导和求解，当然欧拉视角的求解精度更高，效果更好，但是性能开销也更大。</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11</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现在我们开始从拉格朗日视角来推导</a:t>
                </a:r>
                <a:r>
                  <a:rPr lang="en-US" altLang="zh-CN" dirty="0"/>
                  <a:t>NS</a:t>
                </a:r>
                <a:r>
                  <a:rPr lang="zh-CN" altLang="en-US" dirty="0"/>
                  <a:t>方程。我们把流体看成是粒子构成的。</a:t>
                </a:r>
                <a:endParaRPr lang="en-US" altLang="zh-CN" dirty="0"/>
              </a:p>
              <a:p>
                <a:r>
                  <a:rPr lang="en-US" altLang="zh-CN" dirty="0"/>
                  <a:t>1</a:t>
                </a:r>
                <a:r>
                  <a:rPr lang="zh-CN" altLang="en-US" dirty="0"/>
                  <a:t>、根据牛顿第二定律 </a:t>
                </a:r>
                <a:r>
                  <a:rPr lang="en-US" altLang="zh-CN" dirty="0"/>
                  <a:t>F=ma</a:t>
                </a:r>
                <a:r>
                  <a:rPr lang="zh-CN" altLang="en-US" dirty="0"/>
                  <a:t>，我们把</a:t>
                </a:r>
                <a:r>
                  <a:rPr lang="en-US" altLang="zh-CN" dirty="0"/>
                  <a:t>a</a:t>
                </a:r>
                <a:r>
                  <a:rPr lang="zh-CN" altLang="en-US" dirty="0"/>
                  <a:t>写成速度对时间的微分形式。</a:t>
                </a:r>
                <a:endParaRPr lang="en-US" altLang="zh-CN" dirty="0"/>
              </a:p>
              <a:p>
                <a:r>
                  <a:rPr lang="en-US" altLang="zh-CN" dirty="0"/>
                  <a:t>2</a:t>
                </a:r>
                <a:r>
                  <a:rPr lang="zh-CN" altLang="en-US" dirty="0"/>
                  <a:t>、那么合力</a:t>
                </a:r>
                <a:r>
                  <a:rPr lang="en-US" altLang="zh-CN" dirty="0"/>
                  <a:t>F</a:t>
                </a:r>
                <a:r>
                  <a:rPr lang="zh-CN" altLang="en-US" dirty="0"/>
                  <a:t>是什么，我们进行受力分析。</a:t>
                </a:r>
                <a:endParaRPr lang="en-US" altLang="zh-CN" dirty="0"/>
              </a:p>
              <a:p>
                <a:r>
                  <a:rPr lang="en-US" altLang="zh-CN" b="0" dirty="0"/>
                  <a:t>3</a:t>
                </a:r>
                <a:r>
                  <a:rPr lang="zh-CN" altLang="en-US" b="0" dirty="0"/>
                  <a:t>、首先是体积力，什么是体积力？就是穿越空间作用在流体粒子上的非接触力，这里就是重力</a:t>
                </a:r>
                <a:endParaRPr lang="en-US" altLang="zh-CN" b="0" dirty="0"/>
              </a:p>
              <a:p>
                <a:r>
                  <a:rPr lang="en-US" altLang="zh-CN" b="0" dirty="0"/>
                  <a:t>4</a:t>
                </a:r>
                <a:r>
                  <a:rPr lang="zh-CN" altLang="en-US" b="0" dirty="0"/>
                  <a:t>、我们直接用</a:t>
                </a:r>
                <a:r>
                  <a:rPr lang="en-US" altLang="zh-CN" b="0" dirty="0"/>
                  <a:t>mg</a:t>
                </a:r>
                <a:r>
                  <a:rPr lang="zh-CN" altLang="en-US" b="0" dirty="0"/>
                  <a:t>可以得到</a:t>
                </a:r>
                <a:endParaRPr lang="en-US" altLang="zh-CN" b="0" dirty="0"/>
              </a:p>
              <a:p>
                <a:r>
                  <a:rPr lang="en-US" altLang="zh-CN" b="0" dirty="0"/>
                  <a:t>4</a:t>
                </a:r>
                <a:r>
                  <a:rPr lang="zh-CN" altLang="en-US" b="0" dirty="0"/>
                  <a:t>、另外其他粒子还会对当前粒子产生作用力，也就是内力。</a:t>
                </a:r>
                <a:endParaRPr lang="en-US" altLang="zh-CN" b="0" dirty="0"/>
              </a:p>
              <a:p>
                <a:r>
                  <a:rPr lang="zh-CN" altLang="en-US" b="0" dirty="0"/>
                  <a:t>第一种内力是</a:t>
                </a:r>
                <a:r>
                  <a:rPr lang="zh-CN" altLang="en-US" b="1" dirty="0"/>
                  <a:t>压力</a:t>
                </a:r>
                <a:r>
                  <a:rPr lang="zh-CN" altLang="en-US" b="0" dirty="0"/>
                  <a:t>，</a:t>
                </a:r>
                <a:endParaRPr lang="en-US" altLang="zh-CN" b="0" dirty="0"/>
              </a:p>
              <a:p>
                <a:r>
                  <a:rPr lang="en-US" altLang="zh-CN" b="0" dirty="0"/>
                  <a:t>5</a:t>
                </a:r>
                <a:r>
                  <a:rPr lang="zh-CN" altLang="en-US" b="0" dirty="0"/>
                  <a:t>、压力</a:t>
                </a:r>
                <a:r>
                  <a:rPr lang="zh-CN" altLang="en-US" dirty="0"/>
                  <a:t>是由高压区指向低压区的，所以我们可以通过负压力梯度来测量粒子处的压力不平衡，</a:t>
                </a:r>
                <a:endParaRPr lang="en-US" altLang="zh-CN" dirty="0"/>
              </a:p>
              <a:p>
                <a:r>
                  <a:rPr lang="en-US" altLang="zh-CN" dirty="0"/>
                  <a:t>6</a:t>
                </a:r>
                <a:r>
                  <a:rPr lang="zh-CN" altLang="en-US" dirty="0"/>
                  <a:t>、另外，还需要在体积上做积分，为了简单化，我们直接乘以</a:t>
                </a:r>
                <a:r>
                  <a:rPr lang="en-US" altLang="zh-CN" dirty="0"/>
                  <a:t>V</a:t>
                </a:r>
                <a:r>
                  <a:rPr lang="zh-CN" altLang="en-US" dirty="0"/>
                  <a:t>来表示，所以粒子受到的压力就是负的压力梯度乘上</a:t>
                </a:r>
                <a:r>
                  <a:rPr lang="en-US" altLang="zh-CN" dirty="0"/>
                  <a:t>V</a:t>
                </a:r>
              </a:p>
              <a:p>
                <a:r>
                  <a:rPr lang="en-US" altLang="zh-CN" dirty="0"/>
                  <a:t>7</a:t>
                </a:r>
                <a:r>
                  <a:rPr lang="zh-CN" altLang="en-US" dirty="0"/>
                  <a:t>、第二种内力是流体</a:t>
                </a:r>
                <a:r>
                  <a:rPr lang="zh-CN" altLang="en-US" b="0" dirty="0"/>
                  <a:t>粘度</a:t>
                </a:r>
                <a:r>
                  <a:rPr lang="zh-CN" altLang="en-US" dirty="0"/>
                  <a:t>引起的</a:t>
                </a:r>
                <a:r>
                  <a:rPr lang="zh-CN" altLang="en-US" b="1" dirty="0"/>
                  <a:t>黏力</a:t>
                </a:r>
                <a:r>
                  <a:rPr lang="zh-CN" altLang="en-US" dirty="0"/>
                  <a:t>。</a:t>
                </a:r>
                <a:endParaRPr lang="en-US" altLang="zh-CN" dirty="0"/>
              </a:p>
              <a:p>
                <a:r>
                  <a:rPr lang="en-US" altLang="zh-CN" dirty="0"/>
                  <a:t>8</a:t>
                </a:r>
                <a:r>
                  <a:rPr lang="zh-CN" altLang="en-US" dirty="0"/>
                  <a:t>、粘性流体试图抵抗变形，这种内力试图使这个粒子以周围粒子的平均速度运动，也就是使邻近粒子之间的速度差异最小化。</a:t>
                </a:r>
                <a:endParaRPr lang="en-US" altLang="zh-CN" dirty="0"/>
              </a:p>
              <a:p>
                <a:r>
                  <a:rPr lang="en-US" altLang="zh-CN" dirty="0"/>
                  <a:t>9</a:t>
                </a:r>
                <a:r>
                  <a:rPr lang="zh-CN" altLang="en-US" dirty="0"/>
                  <a:t>、而拉普拉斯算子衡量一个量与周围平均数的差，所以这里黏力用拉普拉斯算子表示。而黏力跟压力类似，为了方便计算，直接乘以</a:t>
                </a:r>
                <a:r>
                  <a:rPr lang="en-US" altLang="zh-CN" dirty="0"/>
                  <a:t>V</a:t>
                </a:r>
                <a:r>
                  <a:rPr lang="zh-CN" altLang="en-US" dirty="0"/>
                  <a:t>代替积分，并且加上粘性系数</a:t>
                </a:r>
                <a:r>
                  <a:rPr lang="en-US" altLang="zh-CN" dirty="0"/>
                  <a:t>mu</a:t>
                </a:r>
                <a:r>
                  <a:rPr lang="zh-CN" altLang="en-US" dirty="0"/>
                  <a:t>。</a:t>
                </a:r>
                <a:endParaRPr lang="en-US" altLang="zh-CN" dirty="0"/>
              </a:p>
              <a:p>
                <a:r>
                  <a:rPr lang="en-US" altLang="zh-CN" dirty="0"/>
                  <a:t>10</a:t>
                </a:r>
                <a:r>
                  <a:rPr lang="zh-CN" altLang="en-US" dirty="0"/>
                  <a:t>、最后，把所有合力加起来，得到这样子的</a:t>
                </a:r>
                <a:endParaRPr lang="en-US" altLang="zh-CN" dirty="0"/>
              </a:p>
              <a:p>
                <a:r>
                  <a:rPr lang="en-US" altLang="zh-CN" dirty="0"/>
                  <a:t>11</a:t>
                </a:r>
                <a:r>
                  <a:rPr lang="zh-CN" altLang="en-US" dirty="0"/>
                  <a:t>、两边同时除以质量</a:t>
                </a:r>
                <a:r>
                  <a:rPr lang="en-US" altLang="zh-CN" dirty="0"/>
                  <a:t>m</a:t>
                </a:r>
                <a:r>
                  <a:rPr lang="zh-CN" altLang="en-US" dirty="0"/>
                  <a:t>，进一步化简并且加入粘性系数，得到拉格朗日视角的</a:t>
                </a:r>
                <a:r>
                  <a:rPr lang="en-US" altLang="zh-CN" dirty="0"/>
                  <a:t>NS</a:t>
                </a:r>
                <a:r>
                  <a:rPr lang="zh-CN" altLang="en-US" dirty="0"/>
                  <a:t>方程</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12</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刚才推导了</a:t>
            </a:r>
            <a:r>
              <a:rPr kumimoji="1" lang="en-US" altLang="zh-CN" dirty="0"/>
              <a:t>NS</a:t>
            </a:r>
            <a:r>
              <a:rPr kumimoji="1" lang="zh-CN" altLang="en-US" dirty="0"/>
              <a:t>方程拉格朗日视角版本，现在我们看如何求近似解</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13</a:t>
            </a:fld>
            <a:endParaRPr lang="zh-CN" altLang="en-US"/>
          </a:p>
        </p:txBody>
      </p:sp>
    </p:spTree>
    <p:extLst>
      <p:ext uri="{BB962C8B-B14F-4D97-AF65-F5344CB8AC3E}">
        <p14:creationId xmlns:p14="http://schemas.microsoft.com/office/powerpoint/2010/main" val="2943445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NS</a:t>
                </a:r>
                <a:r>
                  <a:rPr lang="zh-CN" altLang="en-US" dirty="0"/>
                  <a:t>方程已经推导出来了，实际上</a:t>
                </a:r>
                <a:r>
                  <a:rPr lang="en-US" altLang="zh-CN" dirty="0"/>
                  <a:t>NS</a:t>
                </a:r>
                <a:r>
                  <a:rPr lang="zh-CN" altLang="en-US" dirty="0"/>
                  <a:t>方程是求下一个时间步长的速度场 </a:t>
                </a:r>
                <a:r>
                  <a:rPr lang="en-US" altLang="zh-CN" dirty="0"/>
                  <a:t>u</a:t>
                </a:r>
                <a:r>
                  <a:rPr lang="zh-CN" altLang="en-US" dirty="0"/>
                  <a:t>。接下来我们看怎么从这个方程求出速度</a:t>
                </a:r>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14</a:t>
            </a:fld>
            <a:endParaRPr lang="zh-CN" altLang="en-US"/>
          </a:p>
        </p:txBody>
      </p:sp>
    </p:spTree>
    <p:extLst>
      <p:ext uri="{BB962C8B-B14F-4D97-AF65-F5344CB8AC3E}">
        <p14:creationId xmlns:p14="http://schemas.microsoft.com/office/powerpoint/2010/main" val="260821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、我们看一下基于拉格朗日视角解流体力学的一个方法</a:t>
            </a:r>
            <a:r>
              <a:rPr lang="en-US" altLang="zh-CN" dirty="0"/>
              <a:t>——smooth</a:t>
            </a:r>
            <a:r>
              <a:rPr lang="zh-CN" altLang="en-US" dirty="0"/>
              <a:t> </a:t>
            </a:r>
            <a:r>
              <a:rPr lang="en-US" altLang="zh-CN" dirty="0"/>
              <a:t>particle</a:t>
            </a:r>
            <a:r>
              <a:rPr lang="zh-CN" altLang="en-US" dirty="0"/>
              <a:t> </a:t>
            </a:r>
            <a:r>
              <a:rPr lang="en-US" altLang="zh-CN" dirty="0"/>
              <a:t>hydrodynamics</a:t>
            </a:r>
          </a:p>
          <a:p>
            <a:r>
              <a:rPr lang="en-US" altLang="zh-CN" dirty="0"/>
              <a:t>2</a:t>
            </a:r>
            <a:r>
              <a:rPr lang="zh-CN" altLang="en-US" dirty="0"/>
              <a:t>、</a:t>
            </a:r>
            <a:r>
              <a:rPr lang="en-US" altLang="zh-CN" dirty="0"/>
              <a:t>SPH</a:t>
            </a:r>
            <a:r>
              <a:rPr lang="zh-CN" altLang="en-US" dirty="0"/>
              <a:t>是一种核密度估计（</a:t>
            </a:r>
            <a:r>
              <a:rPr lang="en-US" altLang="zh-CN" dirty="0"/>
              <a:t>kernel</a:t>
            </a:r>
            <a:r>
              <a:rPr lang="zh-CN" altLang="en-US" dirty="0"/>
              <a:t> </a:t>
            </a:r>
            <a:r>
              <a:rPr lang="en-US" altLang="zh-CN" dirty="0"/>
              <a:t>density</a:t>
            </a:r>
            <a:r>
              <a:rPr lang="zh-CN" altLang="en-US" dirty="0"/>
              <a:t> </a:t>
            </a:r>
            <a:r>
              <a:rPr lang="en-US" altLang="zh-CN" dirty="0"/>
              <a:t>estimation</a:t>
            </a:r>
            <a:r>
              <a:rPr lang="zh-CN" altLang="en-US" dirty="0"/>
              <a:t>，简称</a:t>
            </a:r>
            <a:r>
              <a:rPr lang="en-US" altLang="zh-CN" dirty="0"/>
              <a:t>KDE</a:t>
            </a:r>
            <a:r>
              <a:rPr lang="zh-CN" altLang="en-US" dirty="0"/>
              <a:t>）。它是把空间中的物理量用它周围一个范围内的相同物理量通过逼近 </a:t>
            </a:r>
            <a:r>
              <a:rPr lang="en-US" altLang="zh-CN" dirty="0"/>
              <a:t>delta</a:t>
            </a:r>
            <a:r>
              <a:rPr lang="zh-CN" altLang="en-US" dirty="0"/>
              <a:t> 函数的核函数来进行插值。</a:t>
            </a:r>
            <a:endParaRPr lang="en-US" altLang="zh-CN" dirty="0"/>
          </a:p>
          <a:p>
            <a:r>
              <a:rPr lang="en-US" altLang="zh-CN" dirty="0"/>
              <a:t>3</a:t>
            </a:r>
            <a:r>
              <a:rPr lang="zh-CN" altLang="en-US" dirty="0"/>
              <a:t>、每个粒子代表一定的流体体积，体积用 </a:t>
            </a:r>
            <a:r>
              <a:rPr lang="en-US" altLang="zh-CN" dirty="0"/>
              <a:t>V=m/rho </a:t>
            </a:r>
            <a:r>
              <a:rPr lang="zh-CN" altLang="en-US" dirty="0"/>
              <a:t>求得</a:t>
            </a:r>
            <a:endParaRPr lang="en-US" altLang="zh-CN" dirty="0"/>
          </a:p>
          <a:p>
            <a:r>
              <a:rPr lang="en-US" altLang="zh-CN" dirty="0"/>
              <a:t>4</a:t>
            </a:r>
            <a:r>
              <a:rPr lang="zh-CN" altLang="en-US" dirty="0"/>
              <a:t>、属性存储在粒子上</a:t>
            </a:r>
            <a:endParaRPr lang="en-US" altLang="zh-CN" dirty="0"/>
          </a:p>
          <a:p>
            <a:r>
              <a:rPr lang="en-US" altLang="zh-CN" dirty="0"/>
              <a:t>5</a:t>
            </a:r>
            <a:r>
              <a:rPr lang="zh-CN" altLang="en-US" dirty="0"/>
              <a:t>、属性是由其领域粒子的属性值加权决定；其采用平滑核函数</a:t>
            </a:r>
            <a:r>
              <a:rPr lang="en-US" altLang="zh-CN" dirty="0"/>
              <a:t>W</a:t>
            </a:r>
            <a:r>
              <a:rPr lang="zh-CN" altLang="en-US" dirty="0"/>
              <a:t>来对权重进行插值。</a:t>
            </a:r>
            <a:endParaRPr lang="en-US" altLang="zh-CN" dirty="0"/>
          </a:p>
          <a:p>
            <a:r>
              <a:rPr lang="zh-CN" altLang="en-US" dirty="0"/>
              <a:t>核函数</a:t>
            </a:r>
            <a:r>
              <a:rPr lang="en-US" altLang="zh-CN" dirty="0"/>
              <a:t>W</a:t>
            </a:r>
            <a:r>
              <a:rPr lang="zh-CN" altLang="en-US" dirty="0"/>
              <a:t>实际上是一个中间大，两边小的函数。所以它可以让接近这个点</a:t>
            </a:r>
            <a:r>
              <a:rPr lang="en-US" altLang="zh-CN" dirty="0"/>
              <a:t>x</a:t>
            </a:r>
            <a:r>
              <a:rPr lang="zh-CN" altLang="en-US" dirty="0"/>
              <a:t>的粒子贡献更大，远离这个点的粒子贡献更小。当粒子离得特别远的时候，超过核函数半径</a:t>
            </a:r>
            <a:r>
              <a:rPr lang="en-US" altLang="zh-CN" dirty="0"/>
              <a:t>h</a:t>
            </a:r>
            <a:r>
              <a:rPr lang="zh-CN" altLang="en-US" dirty="0"/>
              <a:t>后，贡献就是</a:t>
            </a:r>
            <a:r>
              <a:rPr lang="en-US" altLang="zh-CN" dirty="0"/>
              <a:t>0</a:t>
            </a:r>
            <a:r>
              <a:rPr lang="zh-CN" altLang="en-US" dirty="0"/>
              <a:t>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SPH</a:t>
            </a:r>
            <a:r>
              <a:rPr lang="zh-CN" altLang="en-US" dirty="0"/>
              <a:t>有个最大的好处，就是直观容易理解，而粒子天然支持并行，所以计算机实时应用更倾向于这种算法。</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11029963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我们看下怎么用这个核函数来计算各种物理量</a:t>
            </a:r>
            <a:endParaRPr lang="en-US" altLang="zh-CN" dirty="0"/>
          </a:p>
          <a:p>
            <a:r>
              <a:rPr lang="en-US" altLang="zh-CN" dirty="0"/>
              <a:t>1</a:t>
            </a:r>
            <a:r>
              <a:rPr lang="zh-CN" altLang="en-US" dirty="0"/>
              <a:t>、空间中的任意位置</a:t>
            </a:r>
            <a:r>
              <a:rPr lang="en-US" altLang="zh-CN" dirty="0"/>
              <a:t>xi</a:t>
            </a:r>
            <a:r>
              <a:rPr lang="zh-CN" altLang="en-US" dirty="0"/>
              <a:t>的物理量</a:t>
            </a:r>
            <a:r>
              <a:rPr lang="en-US" altLang="zh-CN" dirty="0"/>
              <a:t>A</a:t>
            </a:r>
          </a:p>
          <a:p>
            <a:r>
              <a:rPr lang="en-US" altLang="zh-CN" dirty="0"/>
              <a:t>2</a:t>
            </a:r>
            <a:r>
              <a:rPr lang="zh-CN" altLang="en-US" dirty="0"/>
              <a:t>、那么物理量 </a:t>
            </a:r>
            <a:r>
              <a:rPr lang="en-US" altLang="zh-CN" dirty="0"/>
              <a:t>Ai</a:t>
            </a:r>
            <a:r>
              <a:rPr lang="zh-CN" altLang="en-US" dirty="0"/>
              <a:t> 的值就通过前面所说的邻域里的物理量 </a:t>
            </a:r>
            <a:r>
              <a:rPr lang="en-US" altLang="zh-CN" dirty="0" err="1"/>
              <a:t>Aj</a:t>
            </a:r>
            <a:r>
              <a:rPr lang="zh-CN" altLang="en-US" dirty="0"/>
              <a:t> 通过加权计算得到。这里的下标 </a:t>
            </a:r>
            <a:r>
              <a:rPr lang="en-US" altLang="zh-CN" dirty="0"/>
              <a:t>j</a:t>
            </a:r>
            <a:r>
              <a:rPr lang="zh-CN" altLang="en-US" dirty="0"/>
              <a:t> 表示邻域粒子，质量除以密度表示体积，这里为什么要乘以体积呢？主要是因为这个核函数其实是一个权重函数，体积也影响到其权重占比的，所以这里乘上体积。</a:t>
            </a:r>
            <a:r>
              <a:rPr lang="en-US" altLang="zh-CN" dirty="0"/>
              <a:t>xi-</a:t>
            </a:r>
            <a:r>
              <a:rPr lang="en-US" altLang="zh-CN" dirty="0" err="1"/>
              <a:t>xj</a:t>
            </a:r>
            <a:r>
              <a:rPr lang="zh-CN" altLang="en-US" dirty="0"/>
              <a:t> 表示两个粒子距离，</a:t>
            </a:r>
            <a:r>
              <a:rPr lang="en-US" altLang="zh-CN" dirty="0"/>
              <a:t>h</a:t>
            </a:r>
            <a:r>
              <a:rPr lang="zh-CN" altLang="en-US" dirty="0"/>
              <a:t>是核函数半径</a:t>
            </a:r>
            <a:endParaRPr lang="en-US" altLang="zh-CN" dirty="0"/>
          </a:p>
          <a:p>
            <a:r>
              <a:rPr lang="en-US" altLang="zh-CN" dirty="0"/>
              <a:t>5</a:t>
            </a:r>
            <a:r>
              <a:rPr lang="zh-CN" altLang="en-US" dirty="0"/>
              <a:t>、因为粒子间距离和核半径在公式里不影响计算结果，所以可以简化写法为直接带下标</a:t>
            </a:r>
            <a:r>
              <a:rPr lang="en-US" altLang="zh-CN" dirty="0" err="1"/>
              <a:t>ij</a:t>
            </a:r>
            <a:r>
              <a:rPr lang="zh-CN" altLang="en-US" dirty="0"/>
              <a:t>的形式</a:t>
            </a:r>
            <a:endParaRPr lang="en-US" altLang="zh-CN" dirty="0"/>
          </a:p>
          <a:p>
            <a:r>
              <a:rPr lang="en-US" altLang="zh-CN" dirty="0"/>
              <a:t>6</a:t>
            </a:r>
            <a:r>
              <a:rPr lang="zh-CN" altLang="en-US" dirty="0"/>
              <a:t>、后面有些计算，我们需要用到一阶求导，因此这里用核函数的梯度来近似，对物理量</a:t>
            </a:r>
            <a:r>
              <a:rPr lang="en-US" altLang="zh-CN" dirty="0"/>
              <a:t>Ai</a:t>
            </a:r>
            <a:r>
              <a:rPr lang="zh-CN" altLang="en-US" dirty="0"/>
              <a:t>的梯度</a:t>
            </a:r>
            <a:endParaRPr lang="en-US" altLang="zh-CN" dirty="0"/>
          </a:p>
          <a:p>
            <a:r>
              <a:rPr lang="en-US" altLang="zh-CN" dirty="0"/>
              <a:t>7</a:t>
            </a:r>
            <a:r>
              <a:rPr lang="zh-CN" altLang="en-US" dirty="0"/>
              <a:t>、同样的，我们也会用到二阶求导，我们用核函数的二阶拉普拉斯算子来近似物理量</a:t>
            </a:r>
            <a:r>
              <a:rPr lang="en-US" altLang="zh-CN" dirty="0"/>
              <a:t>Ai</a:t>
            </a:r>
            <a:r>
              <a:rPr lang="zh-CN" altLang="en-US" dirty="0"/>
              <a:t>的二阶求导</a:t>
            </a:r>
            <a:endParaRPr lang="en-US" altLang="zh-CN" dirty="0"/>
          </a:p>
          <a:p>
            <a:r>
              <a:rPr lang="zh-CN" altLang="en-US" dirty="0"/>
              <a:t>好，这些公式大家都记住了，后面求解</a:t>
            </a:r>
            <a:r>
              <a:rPr lang="en-US" altLang="zh-CN" dirty="0"/>
              <a:t>NS</a:t>
            </a:r>
            <a:r>
              <a:rPr lang="zh-CN" altLang="en-US" dirty="0"/>
              <a:t>方程的每一项，都会用到原权重函数、一阶求导函数、二阶求导函数这三个函数。</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4013502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前面提到</a:t>
                </a:r>
                <a:r>
                  <a:rPr lang="en-US" altLang="zh-CN" dirty="0"/>
                  <a:t>NS</a:t>
                </a:r>
                <a:r>
                  <a:rPr lang="zh-CN" altLang="en-US" dirty="0"/>
                  <a:t>方程是用 </a:t>
                </a:r>
                <a:r>
                  <a:rPr lang="en-US" altLang="zh-CN" dirty="0"/>
                  <a:t>F=ma</a:t>
                </a:r>
                <a:r>
                  <a:rPr lang="zh-CN" altLang="en-US" dirty="0"/>
                  <a:t> 得来的</a:t>
                </a:r>
                <a:endParaRPr lang="en-US" altLang="zh-CN" dirty="0"/>
              </a:p>
              <a:p>
                <a:r>
                  <a:rPr lang="en-US" altLang="zh-CN" dirty="0"/>
                  <a:t>1</a:t>
                </a:r>
                <a:r>
                  <a:rPr lang="zh-CN" altLang="en-US" dirty="0"/>
                  <a:t>、我们把</a:t>
                </a:r>
                <a:r>
                  <a:rPr lang="en-US" altLang="zh-CN" dirty="0"/>
                  <a:t>NS</a:t>
                </a:r>
                <a:r>
                  <a:rPr lang="zh-CN" altLang="en-US" dirty="0"/>
                  <a:t>方程两边同时乘以密度 </a:t>
                </a:r>
                <a:r>
                  <a:rPr lang="en-US" altLang="zh-CN" dirty="0"/>
                  <a:t>rho</a:t>
                </a:r>
                <a:r>
                  <a:rPr lang="zh-CN" altLang="en-US" dirty="0"/>
                  <a:t>，可以得到形如这样的方程</a:t>
                </a:r>
                <a:endParaRPr lang="en-US" altLang="zh-CN" dirty="0"/>
              </a:p>
              <a:p>
                <a:r>
                  <a:rPr lang="en-US" altLang="zh-CN" dirty="0"/>
                  <a:t>2</a:t>
                </a:r>
                <a:r>
                  <a:rPr lang="zh-CN" altLang="en-US" dirty="0"/>
                  <a:t>、这样的形式的方程，左右两边其实都是</a:t>
                </a:r>
                <a:r>
                  <a:rPr lang="en-US" altLang="zh-CN" dirty="0"/>
                  <a:t>F/V</a:t>
                </a:r>
                <a:r>
                  <a:rPr lang="zh-CN" altLang="en-US" dirty="0"/>
                  <a:t>，所以后面我们用小写 </a:t>
                </a:r>
                <a:r>
                  <a:rPr lang="en-US" altLang="zh-CN" dirty="0"/>
                  <a:t>f</a:t>
                </a:r>
                <a:r>
                  <a:rPr lang="zh-CN" altLang="en-US" dirty="0"/>
                  <a:t> 表示 </a:t>
                </a:r>
                <a:r>
                  <a:rPr lang="en-US" altLang="zh-CN" dirty="0"/>
                  <a:t>F/V</a:t>
                </a:r>
                <a:r>
                  <a:rPr lang="zh-CN" altLang="en-US" dirty="0"/>
                  <a:t>。也就是 </a:t>
                </a:r>
                <a:r>
                  <a:rPr lang="en-US" altLang="zh-CN" dirty="0"/>
                  <a:t>f=F/V</a:t>
                </a:r>
              </a:p>
              <a:p>
                <a:r>
                  <a:rPr lang="en-US" altLang="zh-CN" dirty="0"/>
                  <a:t>3</a:t>
                </a:r>
                <a:r>
                  <a:rPr lang="zh-CN" altLang="en-US" dirty="0"/>
                  <a:t>、按照前面说的</a:t>
                </a:r>
                <a:r>
                  <a:rPr lang="en-US" altLang="zh-CN" dirty="0"/>
                  <a:t>SPH</a:t>
                </a:r>
                <a:r>
                  <a:rPr lang="zh-CN" altLang="en-US" dirty="0"/>
                  <a:t>算法，我们算法先进行邻域搜索，找出一定范围内的粒子。</a:t>
                </a:r>
                <a:endParaRPr lang="en-US" altLang="zh-CN" dirty="0"/>
              </a:p>
              <a:p>
                <a:r>
                  <a:rPr lang="en-US" altLang="zh-CN" dirty="0"/>
                  <a:t>4</a:t>
                </a:r>
                <a:r>
                  <a:rPr lang="zh-CN" altLang="en-US" dirty="0"/>
                  <a:t>、计算方程左右各项。</a:t>
                </a:r>
                <a:endParaRPr lang="en-US" altLang="zh-CN" dirty="0"/>
              </a:p>
              <a:p>
                <a:r>
                  <a:rPr lang="en-US" altLang="zh-CN" dirty="0"/>
                  <a:t>5</a:t>
                </a:r>
                <a:r>
                  <a:rPr lang="zh-CN" altLang="en-US" dirty="0"/>
                  <a:t>、先计算左边的密度值，然后不管体积力、黏力还是压力的计算都需要用到密度，最后一次全部计算负压力梯度、黏力项、体积力项（重力项）。</a:t>
                </a:r>
                <a:endParaRPr lang="en-US" altLang="zh-CN"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接下来我们看密度怎么计算</a:t>
            </a:r>
            <a:endParaRPr kumimoji="1" lang="en-US" altLang="zh-CN" dirty="0"/>
          </a:p>
          <a:p>
            <a:r>
              <a:rPr kumimoji="1" lang="en-US" altLang="zh-CN" dirty="0"/>
              <a:t>1</a:t>
            </a:r>
            <a:r>
              <a:rPr kumimoji="1" lang="zh-CN" altLang="en-US" dirty="0"/>
              <a:t>、根据</a:t>
            </a:r>
            <a:r>
              <a:rPr kumimoji="1" lang="en-US" altLang="zh-CN" dirty="0"/>
              <a:t>KDE</a:t>
            </a:r>
            <a:r>
              <a:rPr kumimoji="1" lang="zh-CN" altLang="en-US" dirty="0"/>
              <a:t>算法，粒子</a:t>
            </a:r>
            <a:r>
              <a:rPr kumimoji="1" lang="en-US" altLang="zh-CN" dirty="0" err="1"/>
              <a:t>i</a:t>
            </a:r>
            <a:r>
              <a:rPr kumimoji="1" lang="zh-CN" altLang="en-US" dirty="0"/>
              <a:t>的物理量用邻域内粒子</a:t>
            </a:r>
            <a:r>
              <a:rPr kumimoji="1" lang="en-US" altLang="zh-CN" dirty="0"/>
              <a:t>j</a:t>
            </a:r>
            <a:r>
              <a:rPr kumimoji="1" lang="zh-CN" altLang="en-US" dirty="0"/>
              <a:t>物理量加权求得</a:t>
            </a:r>
            <a:endParaRPr kumimoji="1" lang="en-US" altLang="zh-CN" dirty="0"/>
          </a:p>
          <a:p>
            <a:r>
              <a:rPr kumimoji="1" lang="en-US" altLang="zh-CN" dirty="0"/>
              <a:t>2</a:t>
            </a:r>
            <a:r>
              <a:rPr kumimoji="1" lang="zh-CN" altLang="en-US" dirty="0"/>
              <a:t>、这里物理量是密度，把密度</a:t>
            </a:r>
            <a:r>
              <a:rPr kumimoji="1" lang="en-US" altLang="zh-CN" dirty="0"/>
              <a:t>rho</a:t>
            </a:r>
            <a:r>
              <a:rPr kumimoji="1" lang="zh-CN" altLang="en-US" dirty="0"/>
              <a:t>代入</a:t>
            </a:r>
            <a:endParaRPr kumimoji="1" lang="en-US" altLang="zh-CN" dirty="0"/>
          </a:p>
          <a:p>
            <a:r>
              <a:rPr kumimoji="1" lang="en-US" altLang="zh-CN" dirty="0"/>
              <a:t>3</a:t>
            </a:r>
            <a:r>
              <a:rPr kumimoji="1" lang="zh-CN" altLang="en-US" dirty="0"/>
              <a:t>、分子分母都有密度，可以约掉，化简可得粒子</a:t>
            </a:r>
            <a:r>
              <a:rPr kumimoji="1" lang="en-US" altLang="zh-CN" dirty="0" err="1"/>
              <a:t>i</a:t>
            </a:r>
            <a:r>
              <a:rPr kumimoji="1" lang="zh-CN" altLang="en-US" dirty="0"/>
              <a:t>密度计算公式</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3805187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计算完左边的密度后，我们看右边的压力项</a:t>
                </a:r>
                <a:endParaRPr lang="en-US" altLang="zh-CN" dirty="0"/>
              </a:p>
              <a:p>
                <a:r>
                  <a:rPr lang="en-US" altLang="zh-CN" dirty="0"/>
                  <a:t>1</a:t>
                </a:r>
                <a:r>
                  <a:rPr lang="zh-CN" altLang="en-US" dirty="0"/>
                  <a:t>、这里借鉴理想气体状态方程，</a:t>
                </a:r>
                <a:r>
                  <a:rPr lang="en-US" altLang="zh-CN" dirty="0"/>
                  <a:t>k</a:t>
                </a:r>
                <a:r>
                  <a:rPr lang="zh-CN" altLang="en-US" dirty="0"/>
                  <a:t>是刚度系数，</a:t>
                </a:r>
                <a:r>
                  <a:rPr lang="en-US" altLang="zh-CN" dirty="0"/>
                  <a:t>rho_0</a:t>
                </a:r>
                <a:r>
                  <a:rPr lang="zh-CN" altLang="en-US" dirty="0"/>
                  <a:t>是静止密度，</a:t>
                </a:r>
                <a:r>
                  <a:rPr lang="en-US" altLang="zh-CN" dirty="0" err="1"/>
                  <a:t>rho_i</a:t>
                </a:r>
                <a:r>
                  <a:rPr lang="zh-CN" altLang="en-US" dirty="0"/>
                  <a:t>是粒子</a:t>
                </a:r>
                <a:r>
                  <a:rPr lang="en-US" altLang="zh-CN" dirty="0" err="1"/>
                  <a:t>i</a:t>
                </a:r>
                <a:r>
                  <a:rPr lang="zh-CN" altLang="en-US" dirty="0"/>
                  <a:t>的密度。把它引入到求解流体压力。这里可以看出压力和密度成正比。</a:t>
                </a:r>
                <a:endParaRPr lang="en-US" altLang="zh-CN" dirty="0"/>
              </a:p>
              <a:p>
                <a:r>
                  <a:rPr lang="en-US" altLang="zh-CN" dirty="0"/>
                  <a:t>2</a:t>
                </a:r>
                <a:r>
                  <a:rPr lang="zh-CN" altLang="en-US" dirty="0"/>
                  <a:t>、如右图，当粒子</a:t>
                </a:r>
                <a:r>
                  <a:rPr lang="en-US" altLang="zh-CN" dirty="0" err="1"/>
                  <a:t>i</a:t>
                </a:r>
                <a:r>
                  <a:rPr lang="zh-CN" altLang="en-US" dirty="0"/>
                  <a:t>的密度大于静止密度的时候，压力就会变成排斥力，让其分开；当密度小于静止密度时，压力就会变成凝聚力，也就产生负压。然而负压会引入一些模糊不准确的问题，</a:t>
                </a:r>
                <a:endParaRPr lang="en-US" altLang="zh-CN" dirty="0"/>
              </a:p>
              <a:p>
                <a:r>
                  <a:rPr lang="en-US" altLang="zh-CN" dirty="0"/>
                  <a:t>3</a:t>
                </a:r>
                <a:r>
                  <a:rPr lang="zh-CN" altLang="en-US" dirty="0"/>
                  <a:t>、所以这里限制负压出现</a:t>
                </a:r>
                <a:endParaRPr lang="en-US" altLang="zh-CN" dirty="0"/>
              </a:p>
              <a:p>
                <a:r>
                  <a:rPr lang="en-US" altLang="zh-CN" dirty="0"/>
                  <a:t>4</a:t>
                </a:r>
                <a:r>
                  <a:rPr lang="zh-CN" altLang="en-US" dirty="0"/>
                  <a:t>、这里求的是压力梯度，所以这里用刚才提到的核函数梯度来求解压力梯度。</a:t>
                </a:r>
                <a:endParaRPr lang="en-US" altLang="zh-CN" dirty="0"/>
              </a:p>
              <a:p>
                <a:r>
                  <a:rPr lang="en-US" altLang="zh-CN" dirty="0"/>
                  <a:t>4</a:t>
                </a:r>
                <a:r>
                  <a:rPr lang="zh-CN" altLang="en-US" dirty="0"/>
                  <a:t>、把压力</a:t>
                </a:r>
                <a:r>
                  <a:rPr lang="en-US" altLang="zh-CN" dirty="0"/>
                  <a:t>pi</a:t>
                </a:r>
                <a:r>
                  <a:rPr lang="zh-CN" altLang="en-US" dirty="0"/>
                  <a:t>直接代入</a:t>
                </a:r>
                <a:r>
                  <a:rPr lang="en-US" altLang="zh-CN" dirty="0"/>
                  <a:t>KDE</a:t>
                </a:r>
                <a:r>
                  <a:rPr lang="zh-CN" altLang="en-US" dirty="0"/>
                  <a:t>公式，得到压力梯度求解公式</a:t>
                </a:r>
                <a:endParaRPr lang="en-US" altLang="zh-CN" dirty="0"/>
              </a:p>
              <a:p>
                <a:r>
                  <a:rPr lang="en-US" altLang="zh-CN" dirty="0"/>
                  <a:t>5</a:t>
                </a:r>
                <a:r>
                  <a:rPr lang="zh-CN" altLang="en-US" dirty="0"/>
                  <a:t>、那么这样子是否就正确呢？实际上，这里存在一个问题。我们来看一下两个相邻粒子的情况</a:t>
                </a:r>
                <a:endParaRPr lang="en-US" altLang="zh-CN" dirty="0"/>
              </a:p>
              <a:p>
                <a:r>
                  <a:rPr lang="en-US" altLang="zh-CN" dirty="0"/>
                  <a:t>6</a:t>
                </a:r>
                <a:r>
                  <a:rPr lang="zh-CN" altLang="en-US" dirty="0"/>
                  <a:t>、</a:t>
                </a:r>
                <a:r>
                  <a:rPr lang="en-US" altLang="zh-CN" dirty="0"/>
                  <a:t>p1</a:t>
                </a:r>
                <a:r>
                  <a:rPr lang="zh-CN" altLang="en-US" dirty="0"/>
                  <a:t>和</a:t>
                </a:r>
                <a:r>
                  <a:rPr lang="en-US" altLang="zh-CN" dirty="0"/>
                  <a:t>p2</a:t>
                </a:r>
                <a:r>
                  <a:rPr lang="zh-CN" altLang="en-US" dirty="0"/>
                  <a:t>，代入压力梯度公式，</a:t>
                </a:r>
                <a:endParaRPr lang="en-US" altLang="zh-CN" dirty="0"/>
              </a:p>
              <a:p>
                <a:r>
                  <a:rPr lang="en-US" altLang="zh-CN" dirty="0"/>
                  <a:t>7</a:t>
                </a:r>
                <a:r>
                  <a:rPr lang="zh-CN" altLang="en-US" dirty="0"/>
                  <a:t>、由于</a:t>
                </a:r>
                <a:r>
                  <a:rPr lang="en-US" altLang="zh-CN" dirty="0"/>
                  <a:t>F=</a:t>
                </a:r>
                <a:r>
                  <a:rPr lang="en-US" altLang="zh-CN" dirty="0" err="1"/>
                  <a:t>fV</a:t>
                </a:r>
                <a:r>
                  <a:rPr lang="zh-CN" altLang="en-US" dirty="0"/>
                  <a:t>，代入求出压力，</a:t>
                </a:r>
                <a:endParaRPr lang="en-US" altLang="zh-CN" dirty="0"/>
              </a:p>
              <a:p>
                <a:r>
                  <a:rPr lang="en-US" altLang="zh-CN" dirty="0"/>
                  <a:t>8</a:t>
                </a:r>
                <a:r>
                  <a:rPr lang="zh-CN" altLang="en-US" dirty="0"/>
                  <a:t>、那么可以看出来</a:t>
                </a:r>
                <a:r>
                  <a:rPr lang="en-US" altLang="zh-CN" dirty="0"/>
                  <a:t>F1</a:t>
                </a:r>
                <a:r>
                  <a:rPr lang="zh-CN" altLang="en-US" dirty="0"/>
                  <a:t>和</a:t>
                </a:r>
                <a:r>
                  <a:rPr lang="en-US" altLang="zh-CN" dirty="0"/>
                  <a:t>F2</a:t>
                </a:r>
                <a:r>
                  <a:rPr lang="zh-CN" altLang="en-US" dirty="0"/>
                  <a:t>只跟</a:t>
                </a:r>
                <a:r>
                  <a:rPr lang="en-US" altLang="zh-CN" dirty="0"/>
                  <a:t>p1</a:t>
                </a:r>
                <a:r>
                  <a:rPr lang="zh-CN" altLang="en-US" dirty="0"/>
                  <a:t>和</a:t>
                </a:r>
                <a:r>
                  <a:rPr lang="en-US" altLang="zh-CN" dirty="0"/>
                  <a:t>p2</a:t>
                </a:r>
                <a:r>
                  <a:rPr lang="zh-CN" altLang="en-US" dirty="0"/>
                  <a:t>有关，因此，如果</a:t>
                </a:r>
                <a:r>
                  <a:rPr lang="en-US" altLang="zh-CN" dirty="0"/>
                  <a:t>p1</a:t>
                </a:r>
                <a:r>
                  <a:rPr lang="zh-CN" altLang="en-US" dirty="0"/>
                  <a:t>和</a:t>
                </a:r>
                <a:r>
                  <a:rPr lang="en-US" altLang="zh-CN" dirty="0"/>
                  <a:t>p2</a:t>
                </a:r>
                <a:r>
                  <a:rPr lang="zh-CN" altLang="en-US" dirty="0"/>
                  <a:t>不相等，</a:t>
                </a:r>
                <a:endParaRPr lang="en-US" altLang="zh-CN" dirty="0"/>
              </a:p>
              <a:p>
                <a:r>
                  <a:rPr lang="en-US" altLang="zh-CN" dirty="0"/>
                  <a:t>9</a:t>
                </a:r>
                <a:r>
                  <a:rPr lang="zh-CN" altLang="en-US" dirty="0"/>
                  <a:t>、那么计算出来的</a:t>
                </a:r>
                <a:r>
                  <a:rPr lang="en-US" altLang="zh-CN" dirty="0"/>
                  <a:t>F1</a:t>
                </a:r>
                <a:r>
                  <a:rPr lang="zh-CN" altLang="en-US" dirty="0"/>
                  <a:t>和</a:t>
                </a:r>
                <a:r>
                  <a:rPr lang="en-US" altLang="zh-CN" dirty="0"/>
                  <a:t>F2</a:t>
                </a:r>
                <a:r>
                  <a:rPr lang="zh-CN" altLang="en-US" dirty="0"/>
                  <a:t>就违反牛顿第三定律。</a:t>
                </a:r>
                <a:endParaRPr lang="en-US" altLang="zh-CN" dirty="0"/>
              </a:p>
              <a:p>
                <a:r>
                  <a:rPr lang="en-US" altLang="zh-CN" dirty="0"/>
                  <a:t>10</a:t>
                </a:r>
                <a:r>
                  <a:rPr lang="zh-CN" altLang="en-US" dirty="0"/>
                  <a:t>、因此，不能使用这种形式的压力梯度公式，我们要用两个压力求平均的形式，这样的修改就不是真正梯度了，但是保持了力的相对性。</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这是一个用英伟达 </a:t>
            </a:r>
            <a:r>
              <a:rPr lang="en-US" altLang="zh-CN" dirty="0" err="1"/>
              <a:t>FleX</a:t>
            </a:r>
            <a:r>
              <a:rPr lang="en-US" altLang="zh-CN" dirty="0"/>
              <a:t> </a:t>
            </a:r>
            <a:r>
              <a:rPr lang="zh-CN" altLang="en-US" dirty="0"/>
              <a:t>库实现的 </a:t>
            </a:r>
            <a:r>
              <a:rPr lang="en-US" altLang="zh-CN" dirty="0"/>
              <a:t>Demo</a:t>
            </a:r>
            <a:r>
              <a:rPr lang="zh-CN" altLang="en-US" dirty="0"/>
              <a:t>。</a:t>
            </a:r>
            <a:r>
              <a:rPr lang="en-US" altLang="zh-CN" dirty="0" err="1"/>
              <a:t>FleX</a:t>
            </a:r>
            <a:r>
              <a:rPr lang="en-US" altLang="zh-CN" dirty="0"/>
              <a:t> </a:t>
            </a:r>
            <a:r>
              <a:rPr lang="zh-CN" altLang="en-US" dirty="0"/>
              <a:t>是一款完全基于</a:t>
            </a:r>
            <a:r>
              <a:rPr lang="en-US" altLang="zh-CN" dirty="0"/>
              <a:t>GPU</a:t>
            </a:r>
            <a:r>
              <a:rPr lang="zh-CN" altLang="en-US" dirty="0"/>
              <a:t>的物理引擎，其中所有动态物体都是由粒子构成，可以很容易实现不同物体（刚体，软体，流体，布料等）之间的交互效果</a:t>
            </a:r>
          </a:p>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a:t>
            </a:fld>
            <a:endParaRPr lang="zh-CN" altLang="en-US"/>
          </a:p>
        </p:txBody>
      </p:sp>
    </p:spTree>
    <p:extLst>
      <p:ext uri="{BB962C8B-B14F-4D97-AF65-F5344CB8AC3E}">
        <p14:creationId xmlns:p14="http://schemas.microsoft.com/office/powerpoint/2010/main" val="5286999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然后我们看怎么求黏力</a:t>
            </a:r>
            <a:endParaRPr kumimoji="1" lang="en-US" altLang="zh-CN" dirty="0"/>
          </a:p>
          <a:p>
            <a:r>
              <a:rPr kumimoji="1" lang="en-US" altLang="zh-CN" dirty="0"/>
              <a:t>1</a:t>
            </a:r>
            <a:r>
              <a:rPr kumimoji="1" lang="zh-CN" altLang="en-US" dirty="0"/>
              <a:t>、黏力用二阶拉普拉斯微分算子表示。使用</a:t>
            </a:r>
            <a:r>
              <a:rPr kumimoji="1" lang="en-US" altLang="zh-CN" dirty="0"/>
              <a:t>KDE</a:t>
            </a:r>
            <a:r>
              <a:rPr kumimoji="1" lang="zh-CN" altLang="en-US" dirty="0"/>
              <a:t>二阶公式近似求解。</a:t>
            </a:r>
            <a:endParaRPr kumimoji="1" lang="en-US" altLang="zh-CN" dirty="0"/>
          </a:p>
          <a:p>
            <a:r>
              <a:rPr kumimoji="1" lang="en-US" altLang="zh-CN" dirty="0"/>
              <a:t>2</a:t>
            </a:r>
            <a:r>
              <a:rPr kumimoji="1" lang="zh-CN" altLang="en-US" dirty="0"/>
              <a:t>、同样的黏力项也要满足力的对称性，也就是作用力与反作用力的大小相等。</a:t>
            </a:r>
            <a:endParaRPr kumimoji="1" lang="en-US" altLang="zh-CN" dirty="0"/>
          </a:p>
          <a:p>
            <a:r>
              <a:rPr kumimoji="1" lang="en-US" altLang="zh-CN" dirty="0"/>
              <a:t>3</a:t>
            </a:r>
            <a:r>
              <a:rPr kumimoji="1" lang="zh-CN" altLang="en-US" dirty="0"/>
              <a:t>、根据黏力是流体相对运动产生的，所以黏力只依赖相对速度，不依赖绝对速度，也就是依赖速度差，</a:t>
            </a:r>
            <a:endParaRPr kumimoji="1" lang="en-US" altLang="zh-CN" dirty="0"/>
          </a:p>
          <a:p>
            <a:r>
              <a:rPr kumimoji="1" lang="en-US" altLang="zh-CN" dirty="0"/>
              <a:t>4</a:t>
            </a:r>
            <a:r>
              <a:rPr kumimoji="1" lang="zh-CN" altLang="en-US" dirty="0"/>
              <a:t>、所以黏力项的</a:t>
            </a:r>
            <a:r>
              <a:rPr kumimoji="1" lang="en-US" altLang="zh-CN" dirty="0"/>
              <a:t>KDE</a:t>
            </a:r>
            <a:r>
              <a:rPr kumimoji="1" lang="zh-CN" altLang="en-US" dirty="0"/>
              <a:t>公式可以表示成邻居粒子</a:t>
            </a:r>
            <a:r>
              <a:rPr kumimoji="1" lang="en-US" altLang="zh-CN" dirty="0"/>
              <a:t>j</a:t>
            </a:r>
            <a:r>
              <a:rPr kumimoji="1" lang="zh-CN" altLang="en-US" dirty="0"/>
              <a:t>与粒子</a:t>
            </a:r>
            <a:r>
              <a:rPr kumimoji="1" lang="en-US" altLang="zh-CN" dirty="0" err="1"/>
              <a:t>i</a:t>
            </a:r>
            <a:r>
              <a:rPr kumimoji="1" lang="zh-CN" altLang="en-US" dirty="0"/>
              <a:t>的相对速度形式。</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22901495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体积力，也就是重力，这个最简单了，直接密度乘以重力加速度。这里没什么可以分析的了</a:t>
            </a:r>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6473002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我们开篇也提到拉格朗日视角就是每时每刻问自己位置在哪里，速度是多少。</a:t>
            </a:r>
            <a:endParaRPr kumimoji="1" lang="en-US" altLang="zh-CN" dirty="0"/>
          </a:p>
          <a:p>
            <a:r>
              <a:rPr kumimoji="1" lang="zh-CN" altLang="en-US" dirty="0"/>
              <a:t>因此这里整个流程就是，</a:t>
            </a:r>
            <a:endParaRPr kumimoji="1" lang="en-US" altLang="zh-CN" dirty="0"/>
          </a:p>
          <a:p>
            <a:r>
              <a:rPr kumimoji="1" lang="en-US" altLang="zh-CN" dirty="0"/>
              <a:t>1</a:t>
            </a:r>
            <a:r>
              <a:rPr kumimoji="1" lang="zh-CN" altLang="en-US" dirty="0"/>
              <a:t>、先合力的计算 </a:t>
            </a:r>
            <a:r>
              <a:rPr kumimoji="1" lang="en-US" altLang="zh-CN" dirty="0"/>
              <a:t>F/V</a:t>
            </a:r>
            <a:r>
              <a:rPr kumimoji="1" lang="zh-CN" altLang="en-US" dirty="0"/>
              <a:t> </a:t>
            </a:r>
            <a:r>
              <a:rPr kumimoji="1" lang="en-US" altLang="zh-CN" dirty="0"/>
              <a:t>:</a:t>
            </a:r>
            <a:r>
              <a:rPr kumimoji="1" lang="zh-CN" altLang="en-US" dirty="0"/>
              <a:t> </a:t>
            </a:r>
            <a:r>
              <a:rPr kumimoji="1" lang="en-US" altLang="zh-CN" dirty="0" err="1"/>
              <a:t>f_i</a:t>
            </a:r>
            <a:r>
              <a:rPr kumimoji="1" lang="zh-CN" altLang="en-US" dirty="0"/>
              <a:t> </a:t>
            </a:r>
            <a:r>
              <a:rPr kumimoji="1" lang="en-US" altLang="zh-CN" dirty="0"/>
              <a:t>=</a:t>
            </a:r>
            <a:r>
              <a:rPr kumimoji="1" lang="zh-CN" altLang="en-US" dirty="0"/>
              <a:t> 压力 </a:t>
            </a:r>
            <a:r>
              <a:rPr kumimoji="1" lang="en-US" altLang="zh-CN" dirty="0"/>
              <a:t>+</a:t>
            </a:r>
            <a:r>
              <a:rPr kumimoji="1" lang="zh-CN" altLang="en-US" dirty="0"/>
              <a:t> 黏力 </a:t>
            </a:r>
            <a:r>
              <a:rPr kumimoji="1" lang="en-US" altLang="zh-CN" dirty="0"/>
              <a:t>+</a:t>
            </a:r>
            <a:r>
              <a:rPr kumimoji="1" lang="zh-CN" altLang="en-US" dirty="0"/>
              <a:t> 体积力</a:t>
            </a:r>
            <a:endParaRPr kumimoji="1" lang="en-US" altLang="zh-CN" dirty="0"/>
          </a:p>
          <a:p>
            <a:r>
              <a:rPr kumimoji="1" lang="en-US" altLang="zh-CN" dirty="0"/>
              <a:t>2</a:t>
            </a:r>
            <a:r>
              <a:rPr kumimoji="1" lang="zh-CN" altLang="en-US" dirty="0"/>
              <a:t>、根据牛顿第二定律 </a:t>
            </a:r>
            <a:r>
              <a:rPr kumimoji="1" lang="en-US" altLang="zh-CN" dirty="0"/>
              <a:t>a</a:t>
            </a:r>
            <a:r>
              <a:rPr kumimoji="1" lang="zh-CN" altLang="en-US" dirty="0"/>
              <a:t> </a:t>
            </a:r>
            <a:r>
              <a:rPr kumimoji="1" lang="en-US" altLang="zh-CN" dirty="0"/>
              <a:t>=</a:t>
            </a:r>
            <a:r>
              <a:rPr kumimoji="1" lang="zh-CN" altLang="en-US" dirty="0"/>
              <a:t> </a:t>
            </a:r>
            <a:r>
              <a:rPr kumimoji="1" lang="en-US" altLang="zh-CN" dirty="0"/>
              <a:t>f/rho</a:t>
            </a:r>
            <a:r>
              <a:rPr kumimoji="1" lang="zh-CN" altLang="en-US" dirty="0"/>
              <a:t> 求出加速度</a:t>
            </a:r>
            <a:endParaRPr kumimoji="1" lang="en-US" altLang="zh-CN" dirty="0"/>
          </a:p>
          <a:p>
            <a:r>
              <a:rPr kumimoji="1" lang="en-US" altLang="zh-CN" dirty="0"/>
              <a:t>3</a:t>
            </a:r>
            <a:r>
              <a:rPr kumimoji="1" lang="zh-CN" altLang="en-US" dirty="0"/>
              <a:t>、然后根据速度和加速度关系，求出下一个时间步的速度</a:t>
            </a:r>
            <a:endParaRPr kumimoji="1" lang="en-US" altLang="zh-CN" dirty="0"/>
          </a:p>
          <a:p>
            <a:r>
              <a:rPr kumimoji="1" lang="en-US" altLang="zh-CN" dirty="0"/>
              <a:t>4</a:t>
            </a:r>
            <a:r>
              <a:rPr kumimoji="1" lang="zh-CN" altLang="en-US" dirty="0"/>
              <a:t>、最后根据速度、时间、位置关系，求出下一个时间步的位置。</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33547935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整个算法的伪代码是这样的：</a:t>
            </a:r>
            <a:endParaRPr lang="en-US" altLang="zh-CN" dirty="0"/>
          </a:p>
          <a:p>
            <a:r>
              <a:rPr lang="zh-CN" altLang="en-US" dirty="0"/>
              <a:t>对整个流体的每一个粒子 </a:t>
            </a:r>
            <a:r>
              <a:rPr lang="en-US" altLang="zh-CN" dirty="0" err="1"/>
              <a:t>i</a:t>
            </a:r>
            <a:r>
              <a:rPr lang="zh-CN" altLang="en-US" dirty="0"/>
              <a:t> 搜索出其邻域粒子</a:t>
            </a:r>
            <a:endParaRPr lang="en-US" altLang="zh-CN" dirty="0"/>
          </a:p>
          <a:p>
            <a:r>
              <a:rPr lang="zh-CN" altLang="en-US" dirty="0"/>
              <a:t>对每一个粒子 </a:t>
            </a:r>
            <a:r>
              <a:rPr lang="en-US" altLang="zh-CN" dirty="0" err="1"/>
              <a:t>i</a:t>
            </a:r>
            <a:r>
              <a:rPr lang="zh-CN" altLang="en-US" dirty="0"/>
              <a:t> ，根据</a:t>
            </a:r>
            <a:r>
              <a:rPr lang="en-US" altLang="zh-CN" dirty="0"/>
              <a:t>KDE</a:t>
            </a:r>
            <a:r>
              <a:rPr lang="zh-CN" altLang="en-US" dirty="0"/>
              <a:t>公式求解密度</a:t>
            </a:r>
            <a:endParaRPr lang="en-US" altLang="zh-CN" dirty="0"/>
          </a:p>
          <a:p>
            <a:r>
              <a:rPr lang="zh-CN" altLang="en-US" dirty="0"/>
              <a:t>对每一个粒子 </a:t>
            </a:r>
            <a:r>
              <a:rPr lang="en-US" altLang="zh-CN" dirty="0" err="1"/>
              <a:t>i</a:t>
            </a:r>
            <a:r>
              <a:rPr lang="zh-CN" altLang="en-US" dirty="0"/>
              <a:t> ，根据</a:t>
            </a:r>
            <a:r>
              <a:rPr lang="en-US" altLang="zh-CN" dirty="0"/>
              <a:t>KDE</a:t>
            </a:r>
            <a:r>
              <a:rPr lang="zh-CN" altLang="en-US" dirty="0"/>
              <a:t>公式一次性求解压力梯度、黏力、体积力</a:t>
            </a:r>
            <a:endParaRPr lang="en-US" altLang="zh-CN" dirty="0"/>
          </a:p>
          <a:p>
            <a:r>
              <a:rPr lang="zh-CN" altLang="en-US" dirty="0"/>
              <a:t>最后对每一个粒子 </a:t>
            </a:r>
            <a:r>
              <a:rPr lang="en-US" altLang="zh-CN" dirty="0" err="1"/>
              <a:t>i</a:t>
            </a:r>
            <a:r>
              <a:rPr lang="zh-CN" altLang="en-US" dirty="0"/>
              <a:t> ，根据牛顿第二定律计算其加速度，根据加速度计算出速度，然后根据速度、时间、位移关系求出其最新位置</a:t>
            </a:r>
            <a:endParaRPr lang="en-US" altLang="zh-CN" dirty="0"/>
          </a:p>
          <a:p>
            <a:endParaRPr lang="en-US" altLang="zh-CN" dirty="0"/>
          </a:p>
          <a:p>
            <a:r>
              <a:rPr lang="zh-CN" altLang="en-US" dirty="0"/>
              <a:t>这就是</a:t>
            </a:r>
            <a:r>
              <a:rPr lang="en-US" altLang="zh-CN" dirty="0"/>
              <a:t>SPH</a:t>
            </a:r>
            <a:r>
              <a:rPr lang="zh-CN" altLang="en-US" dirty="0"/>
              <a:t>算法</a:t>
            </a:r>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SPH</a:t>
            </a:r>
            <a:r>
              <a:rPr kumimoji="1" lang="zh-CN" altLang="en-US" dirty="0"/>
              <a:t> 算法有个需要讨论的问题，那就是核函数</a:t>
            </a:r>
            <a:r>
              <a:rPr kumimoji="1" lang="en-US" altLang="zh-CN" dirty="0"/>
              <a:t>W</a:t>
            </a:r>
            <a:r>
              <a:rPr kumimoji="1" lang="zh-CN" altLang="en-US" dirty="0"/>
              <a:t>的选取</a:t>
            </a:r>
            <a:endParaRPr kumimoji="1" lang="en-US" altLang="zh-CN" dirty="0"/>
          </a:p>
          <a:p>
            <a:endParaRPr kumimoji="1" lang="en-US" altLang="zh-CN" dirty="0"/>
          </a:p>
          <a:p>
            <a:r>
              <a:rPr kumimoji="1" lang="en-US" altLang="zh-CN" dirty="0"/>
              <a:t>1</a:t>
            </a:r>
            <a:r>
              <a:rPr kumimoji="1" lang="zh-CN" altLang="en-US" dirty="0"/>
              <a:t>、核函数的选取对整个模拟的稳定性、准确性以及运行速度都会有影响。</a:t>
            </a:r>
            <a:endParaRPr kumimoji="1" lang="en-US" altLang="zh-CN" dirty="0"/>
          </a:p>
          <a:p>
            <a:r>
              <a:rPr kumimoji="1" lang="en-US" altLang="zh-CN" dirty="0"/>
              <a:t>2</a:t>
            </a:r>
            <a:r>
              <a:rPr kumimoji="1" lang="zh-CN" altLang="en-US" dirty="0"/>
              <a:t>、一般选用比较多的是 </a:t>
            </a:r>
            <a:r>
              <a:rPr kumimoji="1" lang="en-US" altLang="zh-CN" dirty="0"/>
              <a:t>poly6</a:t>
            </a:r>
            <a:r>
              <a:rPr kumimoji="1" lang="zh-CN" altLang="en-US" dirty="0"/>
              <a:t> </a:t>
            </a:r>
            <a:endParaRPr kumimoji="1" lang="en-US" altLang="zh-CN" dirty="0"/>
          </a:p>
          <a:p>
            <a:r>
              <a:rPr kumimoji="1" lang="en-US" altLang="zh-CN" dirty="0"/>
              <a:t>3</a:t>
            </a:r>
            <a:r>
              <a:rPr kumimoji="1" lang="zh-CN" altLang="en-US" dirty="0"/>
              <a:t>、和 </a:t>
            </a:r>
            <a:r>
              <a:rPr kumimoji="1" lang="en-US" altLang="zh-CN" dirty="0"/>
              <a:t>spiky</a:t>
            </a:r>
            <a:r>
              <a:rPr kumimoji="1" lang="zh-CN" altLang="en-US" dirty="0"/>
              <a:t> 核函数</a:t>
            </a:r>
            <a:endParaRPr kumimoji="1" lang="en-US" altLang="zh-CN" dirty="0"/>
          </a:p>
          <a:p>
            <a:endParaRPr kumimoji="1" lang="en-US" altLang="zh-CN" dirty="0"/>
          </a:p>
          <a:p>
            <a:r>
              <a:rPr kumimoji="1" lang="zh-CN" altLang="en-US" dirty="0"/>
              <a:t>但是</a:t>
            </a:r>
            <a:r>
              <a:rPr kumimoji="1" lang="en-US" altLang="zh-CN" dirty="0"/>
              <a:t>poly6</a:t>
            </a:r>
            <a:r>
              <a:rPr kumimoji="1" lang="zh-CN" altLang="en-US" dirty="0"/>
              <a:t>核函数并不完美，它本身有缺陷。那这个缺陷是什么呢？</a:t>
            </a:r>
            <a:endParaRPr kumimoji="1" lang="en-US" altLang="zh-CN" dirty="0"/>
          </a:p>
          <a:p>
            <a:r>
              <a:rPr kumimoji="1" lang="zh-CN" altLang="en-US" dirty="0"/>
              <a:t>右边上图是</a:t>
            </a:r>
            <a:r>
              <a:rPr kumimoji="1" lang="en-US" altLang="zh-CN" dirty="0"/>
              <a:t>poly6</a:t>
            </a:r>
            <a:r>
              <a:rPr kumimoji="1" lang="zh-CN" altLang="en-US" dirty="0"/>
              <a:t>，实线是原函数、疏一点的虚线是梯度，密一点的虚线是拉普拉斯。从图中可以看到，</a:t>
            </a:r>
            <a:r>
              <a:rPr lang="zh-CN" altLang="en-US" dirty="0"/>
              <a:t>这里虽然</a:t>
            </a:r>
            <a:r>
              <a:rPr lang="en-US" altLang="zh-CN" dirty="0"/>
              <a:t>poly6</a:t>
            </a:r>
            <a:r>
              <a:rPr lang="zh-CN" altLang="en-US" dirty="0"/>
              <a:t>内核函数本身随着与中心距离的增加而单调下降，但其梯度和拉普拉斯却是振荡的。前面提过，梯度算子是用于评估压力梯度的，当粒子之间的距离变得太近时，压力会将粒子推开。 从这张图中可以看出，在某些时候，即使粒子越来越近，压力却在下降。另外，拉普拉斯算子甚至在粒子的距离比某个阈值更小时变成负的了。</a:t>
            </a:r>
            <a:r>
              <a:rPr kumimoji="1" lang="zh-CN" altLang="en-US" dirty="0"/>
              <a:t>而</a:t>
            </a:r>
            <a:r>
              <a:rPr kumimoji="1" lang="en-US" altLang="zh-CN" dirty="0" err="1"/>
              <a:t>spily</a:t>
            </a:r>
            <a:r>
              <a:rPr kumimoji="1" lang="zh-CN" altLang="en-US" dirty="0"/>
              <a:t>函数在一阶梯度和二阶拉普拉斯在随着距离增加而单调下降。因此，我们一般估算时候原函数选用</a:t>
            </a:r>
            <a:r>
              <a:rPr kumimoji="1" lang="en-US" altLang="zh-CN" dirty="0"/>
              <a:t>poly6</a:t>
            </a:r>
            <a:r>
              <a:rPr kumimoji="1" lang="zh-CN" altLang="en-US" dirty="0"/>
              <a:t>，而一阶和二阶函数选用</a:t>
            </a:r>
            <a:r>
              <a:rPr kumimoji="1" lang="en-US" altLang="zh-CN" dirty="0"/>
              <a:t>spiky</a:t>
            </a:r>
            <a:r>
              <a:rPr kumimoji="1" lang="zh-CN" altLang="en-US" dirty="0"/>
              <a:t>。为什么原函数、一阶、二阶不都选择</a:t>
            </a:r>
            <a:r>
              <a:rPr kumimoji="1" lang="en-US" altLang="zh-CN" dirty="0"/>
              <a:t>spiky</a:t>
            </a:r>
            <a:r>
              <a:rPr kumimoji="1" lang="zh-CN" altLang="en-US" dirty="0"/>
              <a:t>呢？因为</a:t>
            </a:r>
            <a:r>
              <a:rPr kumimoji="1" lang="en-US" altLang="zh-CN" dirty="0"/>
              <a:t>poly6</a:t>
            </a:r>
            <a:r>
              <a:rPr kumimoji="1" lang="zh-CN" altLang="en-US" dirty="0"/>
              <a:t>的原函数更加光滑，效果更好。</a:t>
            </a:r>
            <a:endParaRPr kumimoji="1" lang="en-US" altLang="zh-CN" dirty="0"/>
          </a:p>
          <a:p>
            <a:r>
              <a:rPr kumimoji="1" lang="zh-CN" altLang="en-US" dirty="0"/>
              <a:t>当然，还有很多其他核函数可以选择，这个取决于其实现效果。</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24</a:t>
            </a:fld>
            <a:endParaRPr lang="zh-CN" altLang="en-US"/>
          </a:p>
        </p:txBody>
      </p:sp>
    </p:spTree>
    <p:extLst>
      <p:ext uri="{BB962C8B-B14F-4D97-AF65-F5344CB8AC3E}">
        <p14:creationId xmlns:p14="http://schemas.microsoft.com/office/powerpoint/2010/main" val="10189106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、另外还有一个问题最影响影响计算性能，那就是邻域搜索</a:t>
            </a:r>
            <a:endParaRPr lang="en-US" altLang="zh-CN" dirty="0"/>
          </a:p>
          <a:p>
            <a:r>
              <a:rPr lang="zh-CN" altLang="en-US" dirty="0"/>
              <a:t>邻域搜索最简单粗暴的方法就是遍历，当然，这样子这个时间复杂度只有 </a:t>
            </a:r>
            <a:r>
              <a:rPr lang="en-US" altLang="zh-CN" dirty="0"/>
              <a:t>O</a:t>
            </a:r>
            <a:r>
              <a:rPr lang="zh-CN" altLang="en-US" dirty="0"/>
              <a:t> </a:t>
            </a:r>
            <a:r>
              <a:rPr lang="en-US" altLang="zh-CN" dirty="0"/>
              <a:t>n</a:t>
            </a:r>
            <a:r>
              <a:rPr lang="zh-CN" altLang="en-US" dirty="0"/>
              <a:t> 平方，性能非常差。</a:t>
            </a:r>
            <a:endParaRPr lang="en-US" altLang="zh-CN" dirty="0"/>
          </a:p>
          <a:p>
            <a:r>
              <a:rPr lang="en-US" altLang="zh-CN" dirty="0"/>
              <a:t>2</a:t>
            </a:r>
            <a:r>
              <a:rPr lang="zh-CN" altLang="en-US" dirty="0"/>
              <a:t>、为了提升性能，我们可以将空间划分成大小为 </a:t>
            </a:r>
            <a:r>
              <a:rPr lang="en-US" altLang="zh-CN" dirty="0"/>
              <a:t>h</a:t>
            </a:r>
            <a:r>
              <a:rPr lang="zh-CN" altLang="en-US" dirty="0"/>
              <a:t> 的单元</a:t>
            </a:r>
            <a:endParaRPr lang="en-US" altLang="zh-CN" dirty="0"/>
          </a:p>
          <a:p>
            <a:r>
              <a:rPr lang="en-US" altLang="zh-CN" dirty="0"/>
              <a:t>3</a:t>
            </a:r>
            <a:r>
              <a:rPr lang="zh-CN" altLang="en-US" dirty="0"/>
              <a:t>、那么只需要搜索附近的</a:t>
            </a:r>
            <a:r>
              <a:rPr lang="en-US" altLang="zh-CN" dirty="0"/>
              <a:t>27</a:t>
            </a:r>
            <a:r>
              <a:rPr lang="zh-CN" altLang="en-US" dirty="0"/>
              <a:t>个单元就可以</a:t>
            </a:r>
            <a:endParaRPr lang="en-US" altLang="zh-CN" dirty="0"/>
          </a:p>
          <a:p>
            <a:r>
              <a:rPr lang="en-US" altLang="zh-CN" dirty="0"/>
              <a:t>4</a:t>
            </a:r>
            <a:r>
              <a:rPr lang="zh-CN" altLang="en-US" dirty="0"/>
              <a:t>、大概步骤是：</a:t>
            </a:r>
            <a:endParaRPr lang="en-US" altLang="zh-CN" dirty="0"/>
          </a:p>
          <a:p>
            <a:r>
              <a:rPr lang="en-US" altLang="zh-CN" dirty="0"/>
              <a:t>	</a:t>
            </a:r>
            <a:r>
              <a:rPr lang="zh-CN" altLang="en-US" dirty="0"/>
              <a:t>创建网格</a:t>
            </a:r>
            <a:endParaRPr lang="en-US" altLang="zh-CN" dirty="0"/>
          </a:p>
          <a:p>
            <a:r>
              <a:rPr lang="en-US" altLang="zh-CN" dirty="0"/>
              <a:t>	</a:t>
            </a:r>
            <a:r>
              <a:rPr lang="zh-CN" altLang="en-US" dirty="0"/>
              <a:t>插入粒子</a:t>
            </a:r>
            <a:endParaRPr lang="en-US" altLang="zh-CN" dirty="0"/>
          </a:p>
          <a:p>
            <a:r>
              <a:rPr lang="en-US" altLang="zh-CN" dirty="0"/>
              <a:t>	</a:t>
            </a:r>
            <a:r>
              <a:rPr lang="zh-CN" altLang="en-US" dirty="0"/>
              <a:t>计算邻域，也就是搜索邻域粒子</a:t>
            </a:r>
            <a:endParaRPr lang="en-US" altLang="zh-CN" dirty="0"/>
          </a:p>
          <a:p>
            <a:r>
              <a:rPr lang="zh-CN" altLang="en-US" dirty="0"/>
              <a:t>当然，这里只是一种相对简单的方法，还有更多的提升性能的搜索算法，例如常用的空间哈希法等，这里算法选择得好，能让性能大大的提升。这里就不展开讨论了。</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25</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刚才介绍了基于力的流体模拟，接下来介绍基于约束的流体模拟</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26</a:t>
            </a:fld>
            <a:endParaRPr lang="zh-CN" altLang="en-US"/>
          </a:p>
        </p:txBody>
      </p:sp>
    </p:spTree>
    <p:extLst>
      <p:ext uri="{BB962C8B-B14F-4D97-AF65-F5344CB8AC3E}">
        <p14:creationId xmlns:p14="http://schemas.microsoft.com/office/powerpoint/2010/main" val="33894520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我们再回顾刚才介绍过的基于力的动力学</a:t>
            </a:r>
            <a:endParaRPr lang="en-US" altLang="zh-CN" dirty="0"/>
          </a:p>
          <a:p>
            <a:r>
              <a:rPr lang="en-US" altLang="zh-CN" dirty="0"/>
              <a:t>1</a:t>
            </a:r>
            <a:r>
              <a:rPr lang="zh-CN" altLang="en-US" dirty="0"/>
              <a:t>、我们一般都要受力分析，</a:t>
            </a:r>
            <a:endParaRPr lang="en-US" altLang="zh-CN" dirty="0"/>
          </a:p>
          <a:p>
            <a:r>
              <a:rPr lang="en-US" altLang="zh-CN" dirty="0"/>
              <a:t>2</a:t>
            </a:r>
            <a:r>
              <a:rPr lang="zh-CN" altLang="en-US" dirty="0"/>
              <a:t>、计算内力，如流体的黏力、压力等</a:t>
            </a:r>
            <a:endParaRPr lang="en-US" altLang="zh-CN" dirty="0"/>
          </a:p>
          <a:p>
            <a:r>
              <a:rPr lang="en-US" altLang="zh-CN" dirty="0"/>
              <a:t>3</a:t>
            </a:r>
            <a:r>
              <a:rPr lang="zh-CN" altLang="en-US" dirty="0"/>
              <a:t>、计算外力，如重力、碰撞力、风力等</a:t>
            </a:r>
            <a:endParaRPr lang="en-US" altLang="zh-CN" dirty="0"/>
          </a:p>
          <a:p>
            <a:r>
              <a:rPr lang="en-US" altLang="zh-CN" dirty="0"/>
              <a:t>4</a:t>
            </a:r>
            <a:r>
              <a:rPr lang="zh-CN" altLang="en-US" dirty="0"/>
              <a:t>、把内力和外力加起来得出合力</a:t>
            </a:r>
            <a:endParaRPr lang="en-US" altLang="zh-CN" dirty="0"/>
          </a:p>
          <a:p>
            <a:r>
              <a:rPr lang="en-US" altLang="zh-CN" dirty="0"/>
              <a:t>5</a:t>
            </a:r>
            <a:r>
              <a:rPr lang="zh-CN" altLang="en-US" dirty="0"/>
              <a:t>、根据牛顿第二定律，用合力求加速度</a:t>
            </a:r>
            <a:endParaRPr lang="en-US" altLang="zh-CN" dirty="0"/>
          </a:p>
          <a:p>
            <a:r>
              <a:rPr lang="en-US" altLang="zh-CN" dirty="0"/>
              <a:t>6</a:t>
            </a:r>
            <a:r>
              <a:rPr lang="zh-CN" altLang="en-US" dirty="0"/>
              <a:t>、根据速度、加速度关系更新速度</a:t>
            </a:r>
            <a:endParaRPr lang="en-US" altLang="zh-CN" dirty="0"/>
          </a:p>
          <a:p>
            <a:r>
              <a:rPr lang="en-US" altLang="zh-CN" dirty="0"/>
              <a:t>7</a:t>
            </a:r>
            <a:r>
              <a:rPr lang="zh-CN" altLang="en-US" dirty="0"/>
              <a:t>、最后根据速度、时间、位移关系，更新位置</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27</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事实上基于力的动力学在计算机中有其缺陷，那缺陷是什么呢？</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、刚才也说了，一般的过程就是求力、求加速度、求速度、求位置这样子的顺序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、这里最大的问题就是求力了。重力、摩擦力等都还算比较好求</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、碰撞力，这个就比较麻烦了。</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、从右图可以看到到，当两个物体穿透引发碰撞，</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、这时候根据碰撞力求速度</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、然后根据速度来求位置</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、而碰撞力是个瞬时力，作用时间极短，步长不好拿捏，一般都需要很小的步长。</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、其次，其值可能非常巨大</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9</a:t>
            </a:r>
            <a:r>
              <a:rPr lang="zh-CN" altLang="en-US" sz="1200" b="0" i="0" kern="1200" dirty="0">
                <a:solidFill>
                  <a:schemeClr val="tx1"/>
                </a:solidFill>
                <a:effectLst/>
                <a:latin typeface="+mn-lt"/>
                <a:ea typeface="+mn-ea"/>
                <a:cs typeface="+mn-cs"/>
              </a:rPr>
              <a:t>、然后其随时间迅速变化，其规律非常复杂</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、因步长不能太大，所以需要数值积分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这些在计算机上模拟会提高了门槛，因此有人提出了另外的方法</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28</a:t>
            </a:fld>
            <a:endParaRPr lang="zh-CN" altLang="en-US"/>
          </a:p>
        </p:txBody>
      </p:sp>
    </p:spTree>
    <p:extLst>
      <p:ext uri="{BB962C8B-B14F-4D97-AF65-F5344CB8AC3E}">
        <p14:creationId xmlns:p14="http://schemas.microsoft.com/office/powerpoint/2010/main" val="12183137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为了减少某些力不好求解的情况，有人提出了一套基于位置的动力学，简称</a:t>
            </a:r>
            <a:r>
              <a:rPr kumimoji="1" lang="en-US" altLang="zh-CN" dirty="0"/>
              <a:t>PBD</a:t>
            </a:r>
            <a:r>
              <a:rPr kumimoji="1" lang="zh-CN" altLang="en-US" dirty="0"/>
              <a:t>，下面介绍下</a:t>
            </a:r>
            <a:r>
              <a:rPr kumimoji="1" lang="en-US" altLang="zh-CN" dirty="0"/>
              <a:t>PBD</a:t>
            </a:r>
            <a:r>
              <a:rPr kumimoji="1" lang="zh-CN" altLang="en-US" dirty="0"/>
              <a:t>。</a:t>
            </a:r>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29</a:t>
            </a:fld>
            <a:endParaRPr lang="zh-CN" altLang="en-US"/>
          </a:p>
        </p:txBody>
      </p:sp>
    </p:spTree>
    <p:extLst>
      <p:ext uri="{BB962C8B-B14F-4D97-AF65-F5344CB8AC3E}">
        <p14:creationId xmlns:p14="http://schemas.microsoft.com/office/powerpoint/2010/main" val="3222160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我们的内容要主要有三个部分。第一部分是流体基础，第二部分介绍基于力的流体模拟，第三部分基于约束的流体模拟</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3</a:t>
            </a:fld>
            <a:endParaRPr lang="zh-CN" altLang="en-US"/>
          </a:p>
        </p:txBody>
      </p:sp>
    </p:spTree>
    <p:extLst>
      <p:ext uri="{BB962C8B-B14F-4D97-AF65-F5344CB8AC3E}">
        <p14:creationId xmlns:p14="http://schemas.microsoft.com/office/powerpoint/2010/main" val="26679441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PBD</a:t>
            </a:r>
            <a:r>
              <a:rPr lang="zh-CN" altLang="en-US" dirty="0"/>
              <a:t>用约束投影代替力和数值积分</a:t>
            </a:r>
            <a:endParaRPr lang="en-US" altLang="zh-CN" dirty="0"/>
          </a:p>
          <a:p>
            <a:r>
              <a:rPr lang="en-US" altLang="zh-CN" dirty="0"/>
              <a:t>2</a:t>
            </a:r>
            <a:r>
              <a:rPr lang="zh-CN" altLang="en-US" dirty="0"/>
              <a:t>、还是刚才的碰撞情况，</a:t>
            </a:r>
            <a:r>
              <a:rPr lang="en-US" altLang="zh-CN" dirty="0"/>
              <a:t>PBD</a:t>
            </a:r>
            <a:r>
              <a:rPr lang="zh-CN" altLang="en-US" dirty="0"/>
              <a:t>的过程是，如右图，我们只检测穿透发生引起的碰撞</a:t>
            </a:r>
            <a:endParaRPr lang="en-US" altLang="zh-CN" dirty="0"/>
          </a:p>
          <a:p>
            <a:r>
              <a:rPr lang="en-US" altLang="zh-CN" dirty="0"/>
              <a:t>4</a:t>
            </a:r>
            <a:r>
              <a:rPr lang="zh-CN" altLang="en-US" dirty="0"/>
              <a:t>、根据碰撞约束计算物体修正位置，让物体分离</a:t>
            </a:r>
            <a:endParaRPr lang="en-US" altLang="zh-CN" dirty="0"/>
          </a:p>
          <a:p>
            <a:r>
              <a:rPr lang="en-US" altLang="zh-CN" dirty="0"/>
              <a:t>5</a:t>
            </a:r>
            <a:r>
              <a:rPr lang="zh-CN" altLang="en-US" dirty="0"/>
              <a:t>、根据修正位置求解速度</a:t>
            </a:r>
            <a:endParaRPr lang="en-US" altLang="zh-CN" dirty="0"/>
          </a:p>
          <a:p>
            <a:endParaRPr lang="en-US" altLang="zh-CN" dirty="0"/>
          </a:p>
          <a:p>
            <a:r>
              <a:rPr lang="zh-CN" altLang="en-US" dirty="0"/>
              <a:t>开场动画使用的就是这套方案。这里没有求力，而是用约束来代替。</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30</a:t>
            </a:fld>
            <a:endParaRPr lang="zh-CN" altLang="en-US"/>
          </a:p>
        </p:txBody>
      </p:sp>
    </p:spTree>
    <p:extLst>
      <p:ext uri="{BB962C8B-B14F-4D97-AF65-F5344CB8AC3E}">
        <p14:creationId xmlns:p14="http://schemas.microsoft.com/office/powerpoint/2010/main" val="34196655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我们来看一下</a:t>
                </a:r>
                <a:r>
                  <a:rPr lang="en-US" altLang="zh-CN" dirty="0"/>
                  <a:t>PBD</a:t>
                </a:r>
                <a:r>
                  <a:rPr lang="zh-CN" altLang="en-US" dirty="0"/>
                  <a:t>算法具体步骤</a:t>
                </a:r>
                <a:endParaRPr lang="en-US" altLang="zh-CN" dirty="0"/>
              </a:p>
              <a:p>
                <a:r>
                  <a:rPr lang="zh-CN" altLang="en-US" dirty="0"/>
                  <a:t>对于一个</a:t>
                </a:r>
                <a:r>
                  <a:rPr lang="en-US" altLang="zh-CN" dirty="0"/>
                  <a:t>N</a:t>
                </a:r>
                <a:r>
                  <a:rPr lang="zh-CN" altLang="en-US" dirty="0"/>
                  <a:t>个顶点，</a:t>
                </a:r>
                <a:r>
                  <a:rPr lang="en-US" altLang="zh-CN" dirty="0"/>
                  <a:t>M</a:t>
                </a:r>
                <a:r>
                  <a:rPr lang="zh-CN" altLang="en-US" dirty="0"/>
                  <a:t>个约束表示动力学物体</a:t>
                </a:r>
                <a:endParaRPr lang="en-US" altLang="zh-CN" dirty="0"/>
              </a:p>
              <a:p>
                <a:r>
                  <a:rPr lang="en-US" altLang="zh-CN" dirty="0"/>
                  <a:t>1</a:t>
                </a:r>
                <a:r>
                  <a:rPr lang="zh-CN" altLang="en-US" dirty="0"/>
                  <a:t>、初始化位置</a:t>
                </a:r>
                <a:r>
                  <a:rPr lang="en-US" altLang="zh-CN" dirty="0"/>
                  <a:t>xi</a:t>
                </a:r>
                <a:r>
                  <a:rPr lang="zh-CN" altLang="en-US" dirty="0"/>
                  <a:t>、速度</a:t>
                </a:r>
                <a:r>
                  <a:rPr lang="en-US" altLang="zh-CN" dirty="0"/>
                  <a:t>vi</a:t>
                </a:r>
                <a:r>
                  <a:rPr lang="zh-CN" altLang="en-US" dirty="0"/>
                  <a:t>、</a:t>
                </a:r>
                <a:r>
                  <a:rPr lang="en-US" altLang="zh-CN" dirty="0" err="1"/>
                  <a:t>wi</a:t>
                </a:r>
                <a:r>
                  <a:rPr lang="zh-CN" altLang="en-US" dirty="0"/>
                  <a:t>为质量的倒数，这里用倒数是因为一来可以通过无穷大质量也就是</a:t>
                </a:r>
                <a:r>
                  <a:rPr lang="en-US" altLang="zh-CN" dirty="0" err="1"/>
                  <a:t>wi</a:t>
                </a:r>
                <a:r>
                  <a:rPr lang="en-US" altLang="zh-CN" dirty="0"/>
                  <a:t>=0</a:t>
                </a:r>
                <a:r>
                  <a:rPr lang="zh-CN" altLang="en-US" dirty="0"/>
                  <a:t>来表示静止物体，另外也能减少除法计算。</a:t>
                </a:r>
                <a:endParaRPr lang="en-US" altLang="zh-CN" dirty="0"/>
              </a:p>
              <a:p>
                <a:r>
                  <a:rPr lang="en-US" altLang="zh-CN" dirty="0"/>
                  <a:t>2</a:t>
                </a:r>
                <a:r>
                  <a:rPr lang="zh-CN" altLang="en-US" dirty="0"/>
                  <a:t>、每一个时间步长进行迭代</a:t>
                </a:r>
                <a:endParaRPr lang="en-US" altLang="zh-CN" dirty="0"/>
              </a:p>
              <a:p>
                <a:r>
                  <a:rPr lang="en-US" altLang="zh-CN" dirty="0"/>
                  <a:t>3</a:t>
                </a:r>
                <a:r>
                  <a:rPr lang="zh-CN" altLang="en-US" dirty="0"/>
                  <a:t>、先根据牛顿第二定律，通过外力求受外力影响的速度 </a:t>
                </a:r>
                <a:r>
                  <a:rPr lang="en-US" altLang="zh-CN" dirty="0"/>
                  <a:t>vi</a:t>
                </a:r>
              </a:p>
              <a:p>
                <a:r>
                  <a:rPr lang="en-US" altLang="zh-CN" dirty="0"/>
                  <a:t>4</a:t>
                </a:r>
                <a:r>
                  <a:rPr lang="zh-CN" altLang="en-US" dirty="0"/>
                  <a:t>、然后根据速度、时间、位置关系，预测当前时间步的位置 </a:t>
                </a:r>
                <a:r>
                  <a:rPr lang="en-US" altLang="zh-CN" dirty="0"/>
                  <a:t>x</a:t>
                </a:r>
                <a:r>
                  <a:rPr lang="zh-CN" altLang="en-US" dirty="0"/>
                  <a:t>*</a:t>
                </a:r>
                <a:endParaRPr lang="en-US" altLang="zh-CN" dirty="0"/>
              </a:p>
              <a:p>
                <a:r>
                  <a:rPr lang="en-US" altLang="zh-CN" dirty="0"/>
                  <a:t>5</a:t>
                </a:r>
                <a:r>
                  <a:rPr lang="zh-CN" altLang="en-US" dirty="0"/>
                  <a:t>、接着检测是否产生碰撞约束，注意这里仅仅是检测，并不是碰撞约束投影求解</a:t>
                </a:r>
                <a:endParaRPr lang="en-US" altLang="zh-CN" dirty="0"/>
              </a:p>
              <a:p>
                <a:r>
                  <a:rPr lang="en-US" altLang="zh-CN" dirty="0"/>
                  <a:t>6</a:t>
                </a:r>
                <a:r>
                  <a:rPr lang="zh-CN" altLang="en-US" dirty="0"/>
                  <a:t>、然后根据所有约束，做约束投影，计算出修正位置 </a:t>
                </a:r>
                <a:r>
                  <a:rPr lang="en-US" altLang="zh-CN" dirty="0"/>
                  <a:t>delta</a:t>
                </a:r>
                <a:r>
                  <a:rPr lang="zh-CN" altLang="en-US" dirty="0"/>
                  <a:t> </a:t>
                </a:r>
                <a:r>
                  <a:rPr lang="en-US" altLang="zh-CN" dirty="0"/>
                  <a:t>p</a:t>
                </a:r>
              </a:p>
              <a:p>
                <a:r>
                  <a:rPr lang="en-US" altLang="zh-CN" dirty="0"/>
                  <a:t>7</a:t>
                </a:r>
                <a:r>
                  <a:rPr lang="zh-CN" altLang="en-US" dirty="0"/>
                  <a:t>、根据修正位置，修正预测位置 </a:t>
                </a:r>
                <a:r>
                  <a:rPr lang="en-US" altLang="zh-CN" dirty="0"/>
                  <a:t>x</a:t>
                </a:r>
                <a:r>
                  <a:rPr lang="zh-CN" altLang="en-US" dirty="0"/>
                  <a:t>*</a:t>
                </a:r>
                <a:endParaRPr lang="en-US" altLang="zh-CN" dirty="0"/>
              </a:p>
              <a:p>
                <a:r>
                  <a:rPr lang="en-US" altLang="zh-CN" dirty="0"/>
                  <a:t>8</a:t>
                </a:r>
                <a:r>
                  <a:rPr lang="zh-CN" altLang="en-US" dirty="0"/>
                  <a:t>、根据最终位置和当前位置，计算出当前时间步速度 </a:t>
                </a:r>
                <a:r>
                  <a:rPr lang="en-US" altLang="zh-CN" dirty="0"/>
                  <a:t>vi</a:t>
                </a:r>
              </a:p>
              <a:p>
                <a:r>
                  <a:rPr lang="en-US" altLang="zh-CN" dirty="0"/>
                  <a:t>9</a:t>
                </a:r>
                <a:r>
                  <a:rPr lang="zh-CN" altLang="en-US" dirty="0"/>
                  <a:t>、再用修正后的预测位置更新当前位置 </a:t>
                </a:r>
                <a:r>
                  <a:rPr lang="en-US" altLang="zh-CN" dirty="0"/>
                  <a:t>xi</a:t>
                </a:r>
              </a:p>
              <a:p>
                <a:r>
                  <a:rPr lang="en-US" altLang="zh-CN" dirty="0"/>
                  <a:t>10</a:t>
                </a:r>
                <a:r>
                  <a:rPr lang="zh-CN" altLang="en-US" dirty="0"/>
                  <a:t>、最后是根据摩擦力、恢复系数等非约束力，再对速度修正和位置，得出新速度和位置</a:t>
                </a:r>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31</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举个例子说明这个位置修正</a:t>
            </a:r>
            <a:endParaRPr kumimoji="1" lang="en-US" altLang="zh-CN" dirty="0"/>
          </a:p>
          <a:p>
            <a:r>
              <a:rPr kumimoji="1" lang="zh-CN" altLang="en-US" dirty="0"/>
              <a:t>一个圆上的粒子，位置在 </a:t>
            </a:r>
            <a:r>
              <a:rPr kumimoji="1" lang="en-US" altLang="zh-CN" dirty="0"/>
              <a:t>xi</a:t>
            </a:r>
          </a:p>
          <a:p>
            <a:r>
              <a:rPr kumimoji="1" lang="en-US" altLang="zh-CN" dirty="0"/>
              <a:t>1</a:t>
            </a:r>
            <a:r>
              <a:rPr kumimoji="1" lang="zh-CN" altLang="en-US" dirty="0"/>
              <a:t>、粒子 </a:t>
            </a:r>
            <a:r>
              <a:rPr kumimoji="1" lang="en-US" altLang="zh-CN" dirty="0" err="1"/>
              <a:t>i</a:t>
            </a:r>
            <a:r>
              <a:rPr kumimoji="1" lang="zh-CN" altLang="en-US" dirty="0"/>
              <a:t> 由于受外力影响，根据牛顿第二定律，计算出预测位置 </a:t>
            </a:r>
            <a:r>
              <a:rPr kumimoji="1" lang="en-US" altLang="zh-CN" dirty="0"/>
              <a:t>x</a:t>
            </a:r>
            <a:r>
              <a:rPr kumimoji="1" lang="zh-CN" altLang="en-US" dirty="0"/>
              <a:t>*</a:t>
            </a:r>
            <a:r>
              <a:rPr kumimoji="1" lang="en-US" altLang="zh-CN" dirty="0" err="1"/>
              <a:t>i</a:t>
            </a:r>
            <a:endParaRPr kumimoji="1" lang="en-US" altLang="zh-CN" dirty="0"/>
          </a:p>
          <a:p>
            <a:r>
              <a:rPr kumimoji="1" lang="en-US" altLang="zh-CN" dirty="0"/>
              <a:t>2</a:t>
            </a:r>
            <a:r>
              <a:rPr kumimoji="1" lang="zh-CN" altLang="en-US" dirty="0"/>
              <a:t>、然而这个位置并不是最终位置，根据约束投影求出修正位移 </a:t>
            </a:r>
            <a:r>
              <a:rPr kumimoji="1" lang="en-US" altLang="zh-CN" dirty="0"/>
              <a:t>delta</a:t>
            </a:r>
            <a:r>
              <a:rPr kumimoji="1" lang="zh-CN" altLang="en-US" dirty="0"/>
              <a:t> </a:t>
            </a:r>
            <a:r>
              <a:rPr kumimoji="1" lang="en-US" altLang="zh-CN" dirty="0"/>
              <a:t>pi</a:t>
            </a:r>
            <a:r>
              <a:rPr kumimoji="1" lang="zh-CN" altLang="en-US" dirty="0"/>
              <a:t>，使得粒子回到圆上。</a:t>
            </a:r>
            <a:endParaRPr kumimoji="1" lang="en-US" altLang="zh-CN" dirty="0"/>
          </a:p>
          <a:p>
            <a:r>
              <a:rPr kumimoji="1" lang="en-US" altLang="zh-CN" dirty="0"/>
              <a:t>3</a:t>
            </a:r>
            <a:r>
              <a:rPr kumimoji="1" lang="zh-CN" altLang="en-US" dirty="0"/>
              <a:t>、最后根据修正后的位置计算出新速度</a:t>
            </a:r>
            <a:endParaRPr kumimoji="1" lang="en-US" altLang="zh-CN" dirty="0"/>
          </a:p>
          <a:p>
            <a:endParaRPr kumimoji="1" lang="en-US" altLang="zh-CN" dirty="0"/>
          </a:p>
          <a:p>
            <a:r>
              <a:rPr kumimoji="1" lang="zh-CN" altLang="en-US" dirty="0"/>
              <a:t>这个就是位置修正过程</a:t>
            </a:r>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32</a:t>
            </a:fld>
            <a:endParaRPr lang="zh-CN" altLang="en-US"/>
          </a:p>
        </p:txBody>
      </p:sp>
    </p:spTree>
    <p:extLst>
      <p:ext uri="{BB962C8B-B14F-4D97-AF65-F5344CB8AC3E}">
        <p14:creationId xmlns:p14="http://schemas.microsoft.com/office/powerpoint/2010/main" val="13692075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然后我们来看速度修正的例子</a:t>
            </a:r>
            <a:endParaRPr lang="en-US" altLang="zh-CN" dirty="0"/>
          </a:p>
          <a:p>
            <a:r>
              <a:rPr lang="zh-CN" altLang="en-US" dirty="0"/>
              <a:t>一个粒子 </a:t>
            </a:r>
            <a:r>
              <a:rPr lang="en-US" altLang="zh-CN" dirty="0" err="1"/>
              <a:t>i</a:t>
            </a:r>
            <a:r>
              <a:rPr lang="zh-CN" altLang="en-US" dirty="0"/>
              <a:t> 的位置为 </a:t>
            </a:r>
            <a:r>
              <a:rPr lang="en-US" altLang="zh-CN" dirty="0"/>
              <a:t>xi</a:t>
            </a:r>
            <a:r>
              <a:rPr lang="zh-CN" altLang="en-US" dirty="0"/>
              <a:t>，一个正方形物体静止在那里</a:t>
            </a:r>
            <a:endParaRPr lang="en-US" altLang="zh-CN" dirty="0"/>
          </a:p>
          <a:p>
            <a:r>
              <a:rPr lang="en-US" altLang="zh-CN" dirty="0"/>
              <a:t>1</a:t>
            </a:r>
            <a:r>
              <a:rPr lang="zh-CN" altLang="en-US" dirty="0"/>
              <a:t>、粒子 </a:t>
            </a:r>
            <a:r>
              <a:rPr lang="en-US" altLang="zh-CN" dirty="0" err="1"/>
              <a:t>i</a:t>
            </a:r>
            <a:r>
              <a:rPr lang="zh-CN" altLang="en-US" dirty="0"/>
              <a:t> 受外力作用，根据牛顿第二定律，移动到 </a:t>
            </a:r>
            <a:r>
              <a:rPr lang="en-US" altLang="zh-CN" dirty="0"/>
              <a:t>x</a:t>
            </a:r>
            <a:r>
              <a:rPr lang="zh-CN" altLang="en-US" dirty="0"/>
              <a:t>*</a:t>
            </a:r>
            <a:r>
              <a:rPr lang="en-US" altLang="zh-CN" dirty="0" err="1"/>
              <a:t>i</a:t>
            </a:r>
            <a:r>
              <a:rPr lang="zh-CN" altLang="en-US" dirty="0"/>
              <a:t>这个位置</a:t>
            </a:r>
            <a:endParaRPr lang="en-US" altLang="zh-CN" dirty="0"/>
          </a:p>
          <a:p>
            <a:r>
              <a:rPr lang="en-US" altLang="zh-CN" dirty="0"/>
              <a:t>2</a:t>
            </a:r>
            <a:r>
              <a:rPr lang="zh-CN" altLang="en-US" dirty="0"/>
              <a:t>、然后这个位置因为已经穿透到正方形物体里，所以产生了碰撞约束</a:t>
            </a:r>
            <a:endParaRPr lang="en-US" altLang="zh-CN" dirty="0"/>
          </a:p>
          <a:p>
            <a:r>
              <a:rPr lang="en-US" altLang="zh-CN" dirty="0"/>
              <a:t>3</a:t>
            </a:r>
            <a:r>
              <a:rPr lang="zh-CN" altLang="en-US" dirty="0"/>
              <a:t>、根据碰撞约束投影，得到修正位移 </a:t>
            </a:r>
            <a:r>
              <a:rPr lang="en-US" altLang="zh-CN" dirty="0"/>
              <a:t>delta</a:t>
            </a:r>
            <a:r>
              <a:rPr lang="zh-CN" altLang="en-US" dirty="0"/>
              <a:t> </a:t>
            </a:r>
            <a:r>
              <a:rPr lang="en-US" altLang="zh-CN" dirty="0"/>
              <a:t>pi</a:t>
            </a:r>
            <a:r>
              <a:rPr lang="zh-CN" altLang="en-US" dirty="0"/>
              <a:t>，使粒子不穿进物体内部</a:t>
            </a:r>
            <a:endParaRPr lang="en-US" altLang="zh-CN" dirty="0"/>
          </a:p>
          <a:p>
            <a:r>
              <a:rPr lang="en-US" altLang="zh-CN" dirty="0"/>
              <a:t>5</a:t>
            </a:r>
            <a:r>
              <a:rPr lang="zh-CN" altLang="en-US" dirty="0"/>
              <a:t>、然后这样子还不够，因为物体之间可能会有其他非约束力的产生，例如摩擦力</a:t>
            </a:r>
            <a:endParaRPr lang="en-US" altLang="zh-CN" dirty="0"/>
          </a:p>
          <a:p>
            <a:r>
              <a:rPr lang="en-US" altLang="zh-CN" dirty="0"/>
              <a:t>6</a:t>
            </a:r>
            <a:r>
              <a:rPr lang="zh-CN" altLang="en-US" dirty="0"/>
              <a:t>、这里根据恢复系数和摩擦系数，再修正位置到 </a:t>
            </a:r>
            <a:r>
              <a:rPr lang="en-US" altLang="zh-CN" dirty="0"/>
              <a:t>xi'</a:t>
            </a:r>
            <a:r>
              <a:rPr lang="zh-CN" altLang="en-US" dirty="0"/>
              <a:t> 这里</a:t>
            </a:r>
            <a:endParaRPr lang="en-US" altLang="zh-CN" dirty="0"/>
          </a:p>
          <a:p>
            <a:r>
              <a:rPr lang="en-US" altLang="zh-CN" dirty="0"/>
              <a:t>7</a:t>
            </a:r>
            <a:r>
              <a:rPr lang="zh-CN" altLang="en-US" dirty="0"/>
              <a:t>、最后根据这个位置更新速度</a:t>
            </a:r>
            <a:endParaRPr lang="en-US" altLang="zh-CN" dirty="0"/>
          </a:p>
          <a:p>
            <a:endParaRPr lang="en-US" altLang="zh-CN" dirty="0"/>
          </a:p>
          <a:p>
            <a:r>
              <a:rPr lang="zh-CN" altLang="en-US" dirty="0"/>
              <a:t>这里也就是最后还会计算一些非约束的力，进一步修正速度和位置。当然，这里是根据实际模拟物体来决定是否需要进一步修正速度。例如流体就没有恢复系数</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33</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刚才提到了约束，那什么是约束呢？</a:t>
            </a:r>
            <a:endParaRPr lang="en-US" altLang="zh-CN" dirty="0"/>
          </a:p>
          <a:p>
            <a:r>
              <a:rPr lang="en-US" altLang="zh-CN" dirty="0"/>
              <a:t>1</a:t>
            </a:r>
            <a:r>
              <a:rPr lang="zh-CN" altLang="en-US" dirty="0"/>
              <a:t>、约束是一个优化问题的解需要符合的条件</a:t>
            </a:r>
            <a:endParaRPr lang="en-US" altLang="zh-CN" dirty="0"/>
          </a:p>
          <a:p>
            <a:r>
              <a:rPr lang="en-US" altLang="zh-CN" dirty="0"/>
              <a:t>2</a:t>
            </a:r>
            <a:r>
              <a:rPr lang="zh-CN" altLang="en-US" dirty="0"/>
              <a:t>、约束分为等式约束和不等式约束</a:t>
            </a:r>
            <a:endParaRPr lang="en-US" altLang="zh-CN" dirty="0"/>
          </a:p>
          <a:p>
            <a:r>
              <a:rPr lang="en-US" altLang="zh-CN" dirty="0"/>
              <a:t>3</a:t>
            </a:r>
            <a:r>
              <a:rPr lang="zh-CN" altLang="en-US" dirty="0"/>
              <a:t>、约束有多种类型</a:t>
            </a:r>
            <a:endParaRPr lang="en-US" altLang="zh-CN" dirty="0"/>
          </a:p>
          <a:p>
            <a:r>
              <a:rPr lang="en-US" altLang="zh-CN" dirty="0"/>
              <a:t>4</a:t>
            </a:r>
            <a:r>
              <a:rPr lang="zh-CN" altLang="en-US" dirty="0"/>
              <a:t>、模拟布料的距离约束，如右图，这是一种等式约束</a:t>
            </a:r>
            <a:endParaRPr lang="en-US" altLang="zh-CN" dirty="0"/>
          </a:p>
          <a:p>
            <a:r>
              <a:rPr lang="en-US" altLang="zh-CN" dirty="0"/>
              <a:t>5</a:t>
            </a:r>
            <a:r>
              <a:rPr lang="zh-CN" altLang="en-US" dirty="0"/>
              <a:t>、模拟刚体、塑料的形状约束</a:t>
            </a:r>
            <a:endParaRPr lang="en-US" altLang="zh-CN" dirty="0"/>
          </a:p>
          <a:p>
            <a:r>
              <a:rPr lang="en-US" altLang="zh-CN" dirty="0"/>
              <a:t>6</a:t>
            </a:r>
            <a:r>
              <a:rPr lang="zh-CN" altLang="en-US" dirty="0"/>
              <a:t>、模拟流体的密度约束</a:t>
            </a:r>
            <a:endParaRPr lang="en-US" altLang="zh-CN" dirty="0"/>
          </a:p>
          <a:p>
            <a:r>
              <a:rPr lang="en-US" altLang="zh-CN" dirty="0"/>
              <a:t>7</a:t>
            </a:r>
            <a:r>
              <a:rPr lang="zh-CN" altLang="en-US" dirty="0"/>
              <a:t>、模拟气体的体积约束</a:t>
            </a:r>
            <a:endParaRPr lang="en-US" altLang="zh-CN" dirty="0"/>
          </a:p>
          <a:p>
            <a:r>
              <a:rPr lang="en-US" altLang="zh-CN" dirty="0"/>
              <a:t>8</a:t>
            </a:r>
            <a:r>
              <a:rPr lang="zh-CN" altLang="en-US" dirty="0"/>
              <a:t>、无穿透的接触约束，如右图，这是一种不等式约束</a:t>
            </a:r>
            <a:endParaRPr lang="en-US" altLang="zh-CN" dirty="0"/>
          </a:p>
          <a:p>
            <a:endParaRPr lang="en-US" altLang="zh-CN" dirty="0"/>
          </a:p>
          <a:p>
            <a:r>
              <a:rPr lang="zh-CN" altLang="en-US" dirty="0"/>
              <a:t>这里只举一些常用的约束，还有很多种类型的约束，这里就不一一列出了。</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34</a:t>
            </a:fld>
            <a:endParaRPr lang="zh-CN" altLang="en-US"/>
          </a:p>
        </p:txBody>
      </p:sp>
    </p:spTree>
    <p:extLst>
      <p:ext uri="{BB962C8B-B14F-4D97-AF65-F5344CB8AC3E}">
        <p14:creationId xmlns:p14="http://schemas.microsoft.com/office/powerpoint/2010/main" val="28618130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PBD</a:t>
                </a:r>
                <a:r>
                  <a:rPr lang="zh-CN" altLang="en-US" dirty="0"/>
                  <a:t>的物理意义是什么？</a:t>
                </a:r>
                <a:endParaRPr lang="en-US" altLang="zh-CN" dirty="0"/>
              </a:p>
              <a:p>
                <a:r>
                  <a:rPr lang="en-US" altLang="zh-CN" dirty="0"/>
                  <a:t>1</a:t>
                </a:r>
                <a:r>
                  <a:rPr lang="zh-CN" altLang="en-US" dirty="0"/>
                  <a:t>、</a:t>
                </a:r>
                <a:r>
                  <a:rPr lang="en-US" altLang="zh-CN" dirty="0"/>
                  <a:t>PBD</a:t>
                </a:r>
                <a:r>
                  <a:rPr lang="zh-CN" altLang="en-US" dirty="0"/>
                  <a:t>方法研究的是一个带约束的运动问题</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举个例子，一个绿色小球沿着铁环在运动，在这个过程中，它除了受重力作用外，还会受到铁环的作用力，还有空气阻力、摩擦力等一系列的力。不管它什么速度，它运动轨迹肯定是在铁环上，像重力这种外力对小球的加速度贡献，我们可以很容易求出来，但是其他的力呢？铁环对它的力怎么估计呢？这就有点难办了，所以我们这里通过约束来求其近似值，把小球约束在圆形轨道上运动，而不去求解力。</a:t>
                </a:r>
                <a:endParaRPr lang="en-US" altLang="zh-CN" dirty="0"/>
              </a:p>
              <a:p>
                <a:r>
                  <a:rPr lang="en-US" altLang="zh-CN" dirty="0"/>
                  <a:t>3</a:t>
                </a:r>
                <a:r>
                  <a:rPr lang="zh-CN" altLang="en-US" dirty="0"/>
                  <a:t>、这个思想其实就是高斯最小二乘约束原理</a:t>
                </a:r>
                <a:endParaRPr lang="en-US" altLang="zh-CN" dirty="0"/>
              </a:p>
              <a:p>
                <a:r>
                  <a:rPr lang="en-US" altLang="zh-CN" dirty="0"/>
                  <a:t>4</a:t>
                </a:r>
                <a:r>
                  <a:rPr lang="zh-CN" altLang="en-US" dirty="0"/>
                  <a:t>、什么是高斯最小二乘约束？那就是受约束物体，它的运动轨迹是约束对加速度改变的总和的最小值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a:t>
                </a:r>
                <a:r>
                  <a:rPr lang="zh-CN" altLang="en-US" dirty="0"/>
                  <a:t>、高斯最小二乘约束原理数学表达</a:t>
                </a:r>
                <a:endParaRPr lang="en-US" altLang="zh-CN" dirty="0"/>
              </a:p>
              <a:p>
                <a:r>
                  <a:rPr lang="en-US" altLang="zh-CN" dirty="0"/>
                  <a:t>6</a:t>
                </a:r>
                <a:r>
                  <a:rPr lang="zh-CN" altLang="en-US" dirty="0"/>
                  <a:t>、红色部分就是约束对加速度的改变有多大。</a:t>
                </a:r>
                <a:r>
                  <a:rPr lang="en-US" altLang="zh-CN" dirty="0"/>
                  <a:t>p</a:t>
                </a:r>
                <a:r>
                  <a:rPr lang="zh-CN" altLang="en-US" dirty="0"/>
                  <a:t>头上两点表示位移对时间的二阶导数，也就是加速度，这个加速度就是最后真实的加速度，而</a:t>
                </a:r>
                <a:r>
                  <a:rPr lang="en-US" altLang="zh-CN" dirty="0"/>
                  <a:t>F/m</a:t>
                </a:r>
                <a:r>
                  <a:rPr lang="zh-CN" altLang="en-US" dirty="0"/>
                  <a:t>就是外力产生的加速度。</a:t>
                </a:r>
                <a:endParaRPr lang="en-US" altLang="zh-CN" dirty="0"/>
              </a:p>
              <a:p>
                <a:r>
                  <a:rPr lang="en-US" altLang="zh-CN" dirty="0"/>
                  <a:t>7</a:t>
                </a:r>
                <a:r>
                  <a:rPr lang="zh-CN" altLang="en-US" dirty="0"/>
                  <a:t>、因此，</a:t>
                </a:r>
                <a:r>
                  <a:rPr lang="en-US" altLang="zh-CN" dirty="0"/>
                  <a:t>PBD</a:t>
                </a:r>
                <a:r>
                  <a:rPr lang="zh-CN" altLang="en-US" dirty="0"/>
                  <a:t>其实就是求满足约束的最小的位置改变，这就是</a:t>
                </a:r>
                <a:r>
                  <a:rPr lang="en-US" altLang="zh-CN" dirty="0"/>
                  <a:t>PBD</a:t>
                </a:r>
                <a:r>
                  <a:rPr lang="zh-CN" altLang="en-US" dirty="0"/>
                  <a:t>的</a:t>
                </a:r>
                <a:r>
                  <a:rPr lang="en-US" altLang="zh-CN" dirty="0"/>
                  <a:t>P</a:t>
                </a:r>
              </a:p>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35</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按照这样的思路，我们把高斯最小二乘约束原理改一下形式：</a:t>
                </a:r>
                <a:endParaRPr lang="en-US" altLang="zh-CN" dirty="0"/>
              </a:p>
              <a:p>
                <a:r>
                  <a:rPr lang="zh-CN" altLang="en-US" dirty="0"/>
                  <a:t>这表示求满足函数最小值的参数</a:t>
                </a:r>
                <a:r>
                  <a:rPr lang="en-US" altLang="zh-CN" dirty="0"/>
                  <a:t>pi</a:t>
                </a:r>
                <a:r>
                  <a:rPr lang="zh-CN" altLang="en-US" dirty="0"/>
                  <a:t>。接下来根据这个思路，我们推导下简化的方程。</a:t>
                </a:r>
                <a:endParaRPr lang="en-US" altLang="zh-CN" dirty="0"/>
              </a:p>
              <a:p>
                <a:r>
                  <a:rPr lang="en-US" altLang="zh-CN" dirty="0"/>
                  <a:t>1</a:t>
                </a:r>
                <a:r>
                  <a:rPr lang="zh-CN" altLang="en-US" dirty="0"/>
                  <a:t>、定义</a:t>
                </a:r>
                <a:r>
                  <a:rPr lang="en-US" altLang="zh-CN" dirty="0"/>
                  <a:t>pit</a:t>
                </a:r>
                <a:r>
                  <a:rPr lang="zh-CN" altLang="en-US" dirty="0"/>
                  <a:t>和</a:t>
                </a:r>
                <a:r>
                  <a:rPr lang="en-US" altLang="zh-CN" dirty="0"/>
                  <a:t>vit</a:t>
                </a:r>
                <a:r>
                  <a:rPr lang="zh-CN" altLang="en-US" dirty="0"/>
                  <a:t>分别为质点在时间步</a:t>
                </a:r>
                <a:r>
                  <a:rPr lang="en-US" altLang="zh-CN" dirty="0"/>
                  <a:t>t</a:t>
                </a:r>
                <a:r>
                  <a:rPr lang="zh-CN" altLang="en-US" dirty="0"/>
                  <a:t>时候的位置和速度，</a:t>
                </a:r>
                <a:r>
                  <a:rPr lang="en-US" altLang="zh-CN" dirty="0"/>
                  <a:t>delta</a:t>
                </a:r>
                <a:r>
                  <a:rPr lang="zh-CN" altLang="en-US" dirty="0"/>
                  <a:t> </a:t>
                </a:r>
                <a:r>
                  <a:rPr lang="en-US" altLang="zh-CN" dirty="0"/>
                  <a:t>t</a:t>
                </a:r>
                <a:r>
                  <a:rPr lang="zh-CN" altLang="en-US" dirty="0"/>
                  <a:t> 一个时间步长</a:t>
                </a:r>
                <a:endParaRPr lang="en-US" altLang="zh-CN" dirty="0"/>
              </a:p>
              <a:p>
                <a:r>
                  <a:rPr lang="en-US" altLang="zh-CN" dirty="0"/>
                  <a:t>4</a:t>
                </a:r>
                <a:r>
                  <a:rPr lang="zh-CN" altLang="en-US" dirty="0"/>
                  <a:t>、质点</a:t>
                </a:r>
                <a:r>
                  <a:rPr lang="en-US" altLang="zh-CN" dirty="0" err="1"/>
                  <a:t>i</a:t>
                </a:r>
                <a:r>
                  <a:rPr lang="zh-CN" altLang="en-US" dirty="0"/>
                  <a:t>位置：等于 上一个时间步的位置 </a:t>
                </a:r>
                <a:r>
                  <a:rPr lang="en-US" altLang="zh-CN" dirty="0"/>
                  <a:t>+</a:t>
                </a:r>
                <a:r>
                  <a:rPr lang="zh-CN" altLang="en-US" dirty="0"/>
                  <a:t> 当前受外力影响改变的位移 </a:t>
                </a:r>
                <a:r>
                  <a:rPr lang="en-US" altLang="zh-CN" dirty="0"/>
                  <a:t>+</a:t>
                </a:r>
                <a:r>
                  <a:rPr lang="zh-CN" altLang="en-US" dirty="0"/>
                  <a:t> 修正位置 </a:t>
                </a:r>
                <a:r>
                  <a:rPr lang="en-US" altLang="zh-CN" dirty="0"/>
                  <a:t>delta</a:t>
                </a:r>
                <a:r>
                  <a:rPr lang="zh-CN" altLang="en-US" dirty="0"/>
                  <a:t> </a:t>
                </a:r>
                <a:r>
                  <a:rPr lang="en-US" altLang="zh-CN" dirty="0"/>
                  <a:t>pi</a:t>
                </a:r>
              </a:p>
              <a:p>
                <a:r>
                  <a:rPr lang="en-US" altLang="zh-CN" dirty="0"/>
                  <a:t>5</a:t>
                </a:r>
                <a:r>
                  <a:rPr lang="zh-CN" altLang="en-US" dirty="0"/>
                  <a:t>、质点</a:t>
                </a:r>
                <a:r>
                  <a:rPr lang="en-US" altLang="zh-CN" dirty="0" err="1"/>
                  <a:t>i</a:t>
                </a:r>
                <a:r>
                  <a:rPr lang="zh-CN" altLang="en-US" dirty="0"/>
                  <a:t>速度：等于两个时间步位置差除以时间，把公式（</a:t>
                </a:r>
                <a:r>
                  <a:rPr lang="en-US" altLang="zh-CN" dirty="0"/>
                  <a:t>1</a:t>
                </a:r>
                <a:r>
                  <a:rPr lang="zh-CN" altLang="en-US" dirty="0"/>
                  <a:t>）代入，求得公式（</a:t>
                </a:r>
                <a:r>
                  <a:rPr lang="en-US" altLang="zh-CN" dirty="0"/>
                  <a:t>2</a:t>
                </a:r>
                <a:r>
                  <a:rPr lang="zh-CN" altLang="en-US" dirty="0"/>
                  <a:t>）</a:t>
                </a:r>
                <a:endParaRPr lang="en-US" altLang="zh-CN" dirty="0"/>
              </a:p>
              <a:p>
                <a:r>
                  <a:rPr lang="en-US" altLang="zh-CN" dirty="0"/>
                  <a:t>6</a:t>
                </a:r>
                <a:r>
                  <a:rPr lang="zh-CN" altLang="en-US" dirty="0"/>
                  <a:t>、质点加速度：等于两个时间步的速度除以时间，把公式（</a:t>
                </a:r>
                <a:r>
                  <a:rPr lang="en-US" altLang="zh-CN" dirty="0"/>
                  <a:t>2</a:t>
                </a:r>
                <a:r>
                  <a:rPr lang="zh-CN" altLang="en-US" dirty="0"/>
                  <a:t>）代入，求得只含修正位移和外力相关的公式（</a:t>
                </a:r>
                <a:r>
                  <a:rPr lang="en-US" altLang="zh-CN" dirty="0"/>
                  <a:t>3</a:t>
                </a:r>
                <a:r>
                  <a:rPr lang="zh-CN" altLang="en-US" dirty="0"/>
                  <a:t>）</a:t>
                </a:r>
                <a:endParaRPr lang="en-US" altLang="zh-CN" dirty="0"/>
              </a:p>
              <a:p>
                <a:r>
                  <a:rPr lang="en-US" altLang="zh-CN" dirty="0"/>
                  <a:t>7</a:t>
                </a:r>
                <a:r>
                  <a:rPr lang="zh-CN" altLang="en-US" dirty="0"/>
                  <a:t>、把公式（</a:t>
                </a:r>
                <a:r>
                  <a:rPr lang="en-US" altLang="zh-CN" dirty="0"/>
                  <a:t>3</a:t>
                </a:r>
                <a:r>
                  <a:rPr lang="zh-CN" altLang="en-US" dirty="0"/>
                  <a:t>）代入最小二乘约束原理里，化简可得</a:t>
                </a:r>
                <a:endParaRPr lang="en-US" altLang="zh-CN" dirty="0"/>
              </a:p>
              <a:p>
                <a:r>
                  <a:rPr lang="en-US" altLang="zh-CN" dirty="0"/>
                  <a:t>8</a:t>
                </a:r>
                <a:r>
                  <a:rPr lang="zh-CN" altLang="en-US" dirty="0"/>
                  <a:t>、因为求的是满足函数最小值的参数，所以可以直接去掉 </a:t>
                </a:r>
                <a:r>
                  <a:rPr lang="en-US" altLang="zh-CN" dirty="0"/>
                  <a:t>delta</a:t>
                </a:r>
                <a:r>
                  <a:rPr lang="zh-CN" altLang="en-US" dirty="0"/>
                  <a:t> </a:t>
                </a:r>
                <a:r>
                  <a:rPr lang="en-US" altLang="zh-CN" dirty="0"/>
                  <a:t>t</a:t>
                </a:r>
                <a:r>
                  <a:rPr lang="zh-CN" altLang="en-US" dirty="0"/>
                  <a:t> 平方，也为了方便后面求导运算，加上个</a:t>
                </a:r>
                <a:r>
                  <a:rPr lang="en-US" altLang="zh-CN" dirty="0"/>
                  <a:t>1/2</a:t>
                </a:r>
              </a:p>
              <a:p>
                <a:r>
                  <a:rPr lang="en-US" altLang="zh-CN" dirty="0"/>
                  <a:t>9</a:t>
                </a:r>
                <a:r>
                  <a:rPr lang="zh-CN" altLang="en-US" dirty="0"/>
                  <a:t>、把求最小值参数的函数写成矩阵形式</a:t>
                </a:r>
                <a:endParaRPr lang="en-US" altLang="zh-CN" dirty="0"/>
              </a:p>
              <a:p>
                <a:r>
                  <a:rPr lang="en-US" altLang="zh-CN" dirty="0"/>
                  <a:t>10</a:t>
                </a:r>
                <a:r>
                  <a:rPr lang="zh-CN" altLang="en-US" dirty="0"/>
                  <a:t>、最后加个约束，位置要满足约束，</a:t>
                </a:r>
                <a:r>
                  <a:rPr lang="en-US" altLang="zh-CN" dirty="0"/>
                  <a:t>C(p)=0</a:t>
                </a:r>
                <a:r>
                  <a:rPr lang="zh-CN" altLang="en-US" dirty="0"/>
                  <a:t>，加上修正位移</a:t>
                </a:r>
                <a:r>
                  <a:rPr lang="en-US" altLang="zh-CN" dirty="0"/>
                  <a:t>delta</a:t>
                </a:r>
                <a:r>
                  <a:rPr lang="zh-CN" altLang="en-US" dirty="0"/>
                  <a:t> </a:t>
                </a:r>
                <a:r>
                  <a:rPr lang="en-US" altLang="zh-CN" dirty="0"/>
                  <a:t>p</a:t>
                </a:r>
                <a:r>
                  <a:rPr lang="zh-CN" altLang="en-US" dirty="0"/>
                  <a:t> 后也要满足约束，也就是</a:t>
                </a:r>
                <a:r>
                  <a:rPr lang="en-US" altLang="zh-CN" dirty="0"/>
                  <a:t>C(</a:t>
                </a:r>
                <a:r>
                  <a:rPr lang="en-US" altLang="zh-CN" dirty="0" err="1"/>
                  <a:t>p+delta</a:t>
                </a:r>
                <a:r>
                  <a:rPr lang="zh-CN" altLang="en-US" dirty="0"/>
                  <a:t> </a:t>
                </a:r>
                <a:r>
                  <a:rPr lang="en-US" altLang="zh-CN" dirty="0"/>
                  <a:t>p)=0</a:t>
                </a:r>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36</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接下来我们看单个约束优化求解</a:t>
                </a:r>
                <a:endParaRPr lang="en-US" altLang="zh-CN" dirty="0"/>
              </a:p>
              <a:p>
                <a:r>
                  <a:rPr lang="en-US" altLang="zh-CN" dirty="0"/>
                  <a:t>1</a:t>
                </a:r>
                <a:r>
                  <a:rPr lang="zh-CN" altLang="en-US" dirty="0"/>
                  <a:t>、我们把公式写成更专业的形式，其中</a:t>
                </a:r>
                <a:r>
                  <a:rPr lang="en-US" altLang="zh-CN" dirty="0" err="1"/>
                  <a:t>s.t.</a:t>
                </a:r>
                <a:r>
                  <a:rPr lang="zh-CN" altLang="en-US" dirty="0"/>
                  <a:t>表示</a:t>
                </a:r>
                <a:r>
                  <a:rPr lang="en-US" altLang="zh-CN" dirty="0"/>
                  <a:t>subject</a:t>
                </a:r>
                <a:r>
                  <a:rPr lang="zh-CN" altLang="en-US" dirty="0"/>
                  <a:t> </a:t>
                </a:r>
                <a:r>
                  <a:rPr lang="en-US" altLang="zh-CN" dirty="0"/>
                  <a:t>to</a:t>
                </a:r>
                <a:r>
                  <a:rPr lang="zh-CN" altLang="en-US" dirty="0"/>
                  <a:t>，也就是约束于。现在就是一个约束优化问题。即满足约束 </a:t>
                </a:r>
                <a:r>
                  <a:rPr lang="en-US" altLang="zh-CN" dirty="0"/>
                  <a:t>C(</a:t>
                </a:r>
                <a:r>
                  <a:rPr lang="en-US" altLang="zh-CN" dirty="0" err="1"/>
                  <a:t>p+delta</a:t>
                </a:r>
                <a:r>
                  <a:rPr lang="zh-CN" altLang="en-US" dirty="0"/>
                  <a:t> </a:t>
                </a:r>
                <a:r>
                  <a:rPr lang="en-US" altLang="zh-CN" dirty="0"/>
                  <a:t>p)=0</a:t>
                </a:r>
                <a:r>
                  <a:rPr lang="zh-CN" altLang="en-US" dirty="0"/>
                  <a:t>条件下，求满足函数最小值时的参数</a:t>
                </a:r>
                <a:r>
                  <a:rPr lang="en-US" altLang="zh-CN" dirty="0"/>
                  <a:t>delta</a:t>
                </a:r>
                <a:r>
                  <a:rPr lang="zh-CN" altLang="en-US" dirty="0"/>
                  <a:t> </a:t>
                </a:r>
                <a:r>
                  <a:rPr lang="en-US" altLang="zh-CN" dirty="0"/>
                  <a:t>p</a:t>
                </a:r>
              </a:p>
              <a:p>
                <a:r>
                  <a:rPr lang="en-US" altLang="zh-CN" dirty="0"/>
                  <a:t>2</a:t>
                </a:r>
                <a:r>
                  <a:rPr lang="zh-CN" altLang="en-US" dirty="0"/>
                  <a:t>、那么怎么求解呢？这里我们引入拉格朗日乘子法。</a:t>
                </a:r>
                <a:endParaRPr lang="en-US" altLang="zh-CN" dirty="0"/>
              </a:p>
              <a:p>
                <a:r>
                  <a:rPr lang="en-US" altLang="zh-CN" dirty="0"/>
                  <a:t>3</a:t>
                </a:r>
                <a:r>
                  <a:rPr lang="zh-CN" altLang="en-US" dirty="0"/>
                  <a:t>、我们把约束优化写成这种形式，其中 </a:t>
                </a:r>
                <a:r>
                  <a:rPr lang="en-US" altLang="zh-CN" dirty="0" err="1"/>
                  <a:t>fx</a:t>
                </a:r>
                <a:r>
                  <a:rPr lang="zh-CN" altLang="en-US" dirty="0"/>
                  <a:t> 是一个标量场，</a:t>
                </a:r>
                <a:r>
                  <a:rPr lang="en-US" altLang="zh-CN" dirty="0" err="1"/>
                  <a:t>gx</a:t>
                </a:r>
                <a:r>
                  <a:rPr lang="zh-CN" altLang="en-US" dirty="0"/>
                  <a:t> 是约束函数。</a:t>
                </a:r>
                <a:endParaRPr lang="en-US" altLang="zh-CN" dirty="0"/>
              </a:p>
              <a:p>
                <a:r>
                  <a:rPr lang="en-US" altLang="zh-CN" dirty="0"/>
                  <a:t>4</a:t>
                </a:r>
                <a:r>
                  <a:rPr lang="zh-CN" altLang="en-US" dirty="0"/>
                  <a:t>、如图所示，蓝色线为 </a:t>
                </a:r>
                <a:r>
                  <a:rPr lang="en-US" altLang="zh-CN" dirty="0" err="1"/>
                  <a:t>fx</a:t>
                </a:r>
                <a:r>
                  <a:rPr lang="zh-CN" altLang="en-US" dirty="0"/>
                  <a:t> 等值线，当没有约束的时候，极值应该在最小的蓝色线上，这里没画出来，应该是无限趋近中心，其实是一个点。</a:t>
                </a:r>
                <a:endParaRPr lang="en-US" altLang="zh-CN" dirty="0"/>
              </a:p>
              <a:p>
                <a:r>
                  <a:rPr lang="en-US" altLang="zh-CN" dirty="0"/>
                  <a:t>5</a:t>
                </a:r>
                <a:r>
                  <a:rPr lang="zh-CN" altLang="en-US" dirty="0"/>
                  <a:t>、但是加了 </a:t>
                </a:r>
                <a:r>
                  <a:rPr lang="en-US" altLang="zh-CN" dirty="0" err="1"/>
                  <a:t>gx</a:t>
                </a:r>
                <a:r>
                  <a:rPr lang="zh-CN" altLang="en-US" dirty="0"/>
                  <a:t> 函数约束后，那么 </a:t>
                </a:r>
                <a:r>
                  <a:rPr lang="en-US" altLang="zh-CN" dirty="0" err="1"/>
                  <a:t>fx</a:t>
                </a:r>
                <a:r>
                  <a:rPr lang="zh-CN" altLang="en-US" dirty="0"/>
                  <a:t> 最小值只能在 黑色线上找。</a:t>
                </a:r>
                <a:endParaRPr lang="en-US" altLang="zh-CN" dirty="0"/>
              </a:p>
              <a:p>
                <a:r>
                  <a:rPr lang="en-US" altLang="zh-CN" dirty="0"/>
                  <a:t>6</a:t>
                </a:r>
                <a:r>
                  <a:rPr lang="zh-CN" altLang="en-US" dirty="0"/>
                  <a:t>、有了函数 </a:t>
                </a:r>
                <a:r>
                  <a:rPr lang="en-US" altLang="zh-CN" dirty="0" err="1"/>
                  <a:t>gx</a:t>
                </a:r>
                <a:r>
                  <a:rPr lang="zh-CN" altLang="en-US" dirty="0"/>
                  <a:t> 约束后，极值应该在蓝色线和黑色线的共同切线上</a:t>
                </a:r>
                <a:endParaRPr lang="en-US" altLang="zh-CN" dirty="0"/>
              </a:p>
              <a:p>
                <a:r>
                  <a:rPr lang="en-US" altLang="zh-CN" dirty="0"/>
                  <a:t>7</a:t>
                </a:r>
                <a:r>
                  <a:rPr lang="zh-CN" altLang="en-US" dirty="0"/>
                  <a:t>、蓝色箭头表示梯度的反方向。因为相切，两条线的梯度方向相同或者相反，也就是两函数梯度是平行的。</a:t>
                </a:r>
                <a:endParaRPr lang="en-US" altLang="zh-CN" dirty="0"/>
              </a:p>
              <a:p>
                <a:r>
                  <a:rPr lang="en-US" altLang="zh-CN" dirty="0"/>
                  <a:t>7</a:t>
                </a:r>
                <a:r>
                  <a:rPr lang="zh-CN" altLang="en-US" dirty="0"/>
                  <a:t>、因此满足方程 </a:t>
                </a:r>
                <a:r>
                  <a:rPr lang="en-US" altLang="zh-CN" dirty="0" err="1"/>
                  <a:t>fx</a:t>
                </a:r>
                <a:r>
                  <a:rPr lang="zh-CN" altLang="en-US" dirty="0"/>
                  <a:t> 梯度 </a:t>
                </a:r>
                <a:r>
                  <a:rPr lang="en-US" altLang="zh-CN" dirty="0"/>
                  <a:t>+</a:t>
                </a:r>
                <a:r>
                  <a:rPr lang="zh-CN" altLang="en-US" dirty="0"/>
                  <a:t> </a:t>
                </a:r>
                <a:r>
                  <a:rPr lang="en-US" altLang="zh-CN" dirty="0"/>
                  <a:t>lambda</a:t>
                </a:r>
                <a:r>
                  <a:rPr lang="zh-CN" altLang="en-US" dirty="0"/>
                  <a:t> 乘 </a:t>
                </a:r>
                <a:r>
                  <a:rPr lang="en-US" altLang="zh-CN" dirty="0" err="1"/>
                  <a:t>gx</a:t>
                </a:r>
                <a:r>
                  <a:rPr lang="zh-CN" altLang="en-US" dirty="0"/>
                  <a:t>梯度 </a:t>
                </a:r>
                <a:r>
                  <a:rPr lang="en-US" altLang="zh-CN" dirty="0"/>
                  <a:t>=</a:t>
                </a:r>
                <a:r>
                  <a:rPr lang="zh-CN" altLang="en-US" dirty="0"/>
                  <a:t> </a:t>
                </a:r>
                <a:r>
                  <a:rPr lang="en-US" altLang="zh-CN" dirty="0"/>
                  <a:t>0</a:t>
                </a:r>
                <a:r>
                  <a:rPr lang="zh-CN" altLang="en-US" dirty="0"/>
                  <a:t>。所以对于等式约束优化，当函数梯度等于等式约束的梯度的线性组合时，可以找到最优解。</a:t>
                </a:r>
                <a:endParaRPr lang="en-US" altLang="zh-CN" dirty="0"/>
              </a:p>
              <a:p>
                <a:r>
                  <a:rPr lang="en-US" altLang="zh-CN" dirty="0"/>
                  <a:t>8</a:t>
                </a:r>
                <a:r>
                  <a:rPr lang="zh-CN" altLang="en-US" dirty="0"/>
                  <a:t>、拉格朗日乘子法就是定义一个新函数拉格朗日函数，对该函数求导并令其为</a:t>
                </a:r>
                <a:r>
                  <a:rPr lang="en-US" altLang="zh-CN" dirty="0"/>
                  <a:t>0</a:t>
                </a:r>
                <a:r>
                  <a:rPr lang="zh-CN" altLang="en-US" dirty="0"/>
                  <a:t>，就得到上面方程。</a:t>
                </a:r>
                <a:endParaRPr lang="en-US" altLang="zh-CN" dirty="0"/>
              </a:p>
              <a:p>
                <a:r>
                  <a:rPr lang="en-US" altLang="zh-CN" dirty="0"/>
                  <a:t>9</a:t>
                </a:r>
                <a:r>
                  <a:rPr lang="zh-CN" altLang="en-US" dirty="0"/>
                  <a:t>、现在令</a:t>
                </a:r>
                <a:r>
                  <a:rPr lang="en-US" altLang="zh-CN" dirty="0"/>
                  <a:t>f(p)=1/2</a:t>
                </a:r>
                <a:r>
                  <a:rPr lang="zh-CN" altLang="en-US" dirty="0"/>
                  <a:t> </a:t>
                </a:r>
                <a:r>
                  <a:rPr lang="en-US" altLang="zh-CN" dirty="0"/>
                  <a:t>delta</a:t>
                </a:r>
                <a:r>
                  <a:rPr lang="zh-CN" altLang="en-US" dirty="0"/>
                  <a:t> </a:t>
                </a:r>
                <a:r>
                  <a:rPr lang="en-US" altLang="zh-CN" dirty="0"/>
                  <a:t>p</a:t>
                </a:r>
                <a:r>
                  <a:rPr lang="zh-CN" altLang="en-US" dirty="0"/>
                  <a:t> 的转置乘质量矩阵 </a:t>
                </a:r>
                <a:r>
                  <a:rPr lang="en-US" altLang="zh-CN" dirty="0"/>
                  <a:t>M</a:t>
                </a:r>
                <a:r>
                  <a:rPr lang="zh-CN" altLang="en-US" dirty="0"/>
                  <a:t> 乘 </a:t>
                </a:r>
                <a:r>
                  <a:rPr lang="en-US" altLang="zh-CN" dirty="0"/>
                  <a:t>delta</a:t>
                </a:r>
                <a:r>
                  <a:rPr lang="zh-CN" altLang="en-US" dirty="0"/>
                  <a:t> </a:t>
                </a:r>
                <a:r>
                  <a:rPr lang="en-US" altLang="zh-CN" dirty="0"/>
                  <a:t>p</a:t>
                </a:r>
                <a:r>
                  <a:rPr lang="zh-CN" altLang="en-US" dirty="0"/>
                  <a:t> </a:t>
                </a:r>
                <a:r>
                  <a:rPr lang="en-US" altLang="zh-CN" dirty="0"/>
                  <a:t>,g(p)=C(p)</a:t>
                </a:r>
              </a:p>
              <a:p>
                <a:r>
                  <a:rPr lang="en-US" altLang="zh-CN" dirty="0"/>
                  <a:t>10</a:t>
                </a:r>
                <a:r>
                  <a:rPr lang="zh-CN" altLang="en-US" dirty="0"/>
                  <a:t>、引入拉格朗日乘子 </a:t>
                </a:r>
                <a:r>
                  <a:rPr lang="en-US" altLang="zh-CN" dirty="0"/>
                  <a:t>lambda</a:t>
                </a:r>
              </a:p>
              <a:p>
                <a:r>
                  <a:rPr lang="en-US" altLang="zh-CN" dirty="0"/>
                  <a:t>11</a:t>
                </a:r>
                <a:r>
                  <a:rPr lang="zh-CN" altLang="en-US" dirty="0"/>
                  <a:t>、可以得到一个方程</a:t>
                </a:r>
                <a:endParaRPr lang="en-US" altLang="zh-CN" dirty="0"/>
              </a:p>
              <a:p>
                <a:r>
                  <a:rPr lang="en-US" altLang="zh-CN" dirty="0"/>
                  <a:t>12</a:t>
                </a:r>
                <a:r>
                  <a:rPr lang="zh-CN" altLang="en-US" dirty="0"/>
                  <a:t>、为了方便后面表示，写成矩阵形式。一个方程两个未知数，怎么解？</a:t>
                </a:r>
                <a:endParaRPr lang="en-US" altLang="zh-CN"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。因此找最优解的时候，就只能在黑色线上找。假如没有黑色线的约束，那么函数</a:t>
                </a:r>
                <a:r>
                  <a:rPr lang="en-US" altLang="zh-CN" b="0" i="0">
                    <a:latin typeface="Cambria Math" panose="02040503050406030204" pitchFamily="18" charset="0"/>
                  </a:rPr>
                  <a:t>𝑓(𝑥)</a:t>
                </a:r>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𝑓(𝑥)</a:t>
                </a:r>
                <a:r>
                  <a:rPr lang="en-US" altLang="zh-CN" b="0" i="0">
                    <a:latin typeface="Cambria Math" panose="02040503050406030204" pitchFamily="18" charset="0"/>
                  </a:rPr>
                  <a:t>+</a:t>
                </a:r>
                <a:r>
                  <a:rPr lang="zh-CN" altLang="en-US" b="0" i="0">
                    <a:latin typeface="Cambria Math" panose="02040503050406030204" pitchFamily="18" charset="0"/>
                  </a:rPr>
                  <a:t>𝜆</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ℎ</a:t>
                </a:r>
                <a:r>
                  <a:rPr lang="en-US" altLang="zh-CN" i="0">
                    <a:latin typeface="Cambria Math" panose="02040503050406030204" pitchFamily="18" charset="0"/>
                  </a:rPr>
                  <a:t>(𝑥)</a:t>
                </a:r>
                <a:r>
                  <a:rPr lang="en-US" altLang="zh-CN" b="0" i="0">
                    <a:latin typeface="Cambria Math" panose="02040503050406030204" pitchFamily="18" charset="0"/>
                  </a:rPr>
                  <a:t>=0</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37</a:t>
            </a:fld>
            <a:endParaRPr lang="zh-CN" altLang="en-US"/>
          </a:p>
        </p:txBody>
      </p:sp>
    </p:spTree>
    <p:extLst>
      <p:ext uri="{BB962C8B-B14F-4D97-AF65-F5344CB8AC3E}">
        <p14:creationId xmlns:p14="http://schemas.microsoft.com/office/powerpoint/2010/main" val="25260963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、通过拉格朗日乘子法得出一个方程两个未知数</a:t>
            </a:r>
            <a:endParaRPr kumimoji="1" lang="en-US" altLang="zh-CN" dirty="0"/>
          </a:p>
          <a:p>
            <a:r>
              <a:rPr kumimoji="1" lang="en-US" altLang="zh-CN" dirty="0"/>
              <a:t>2</a:t>
            </a:r>
            <a:r>
              <a:rPr kumimoji="1" lang="zh-CN" altLang="en-US" dirty="0"/>
              <a:t>、别忘了，我们还有约束方程 </a:t>
            </a:r>
            <a:r>
              <a:rPr kumimoji="1" lang="en-US" altLang="zh-CN" dirty="0"/>
              <a:t>C(</a:t>
            </a:r>
            <a:r>
              <a:rPr kumimoji="1" lang="en-US" altLang="zh-CN" dirty="0" err="1"/>
              <a:t>p+delta</a:t>
            </a:r>
            <a:r>
              <a:rPr kumimoji="1" lang="zh-CN" altLang="en-US" dirty="0"/>
              <a:t> </a:t>
            </a:r>
            <a:r>
              <a:rPr kumimoji="1" lang="en-US" altLang="zh-CN" dirty="0"/>
              <a:t>p)=0</a:t>
            </a:r>
            <a:r>
              <a:rPr kumimoji="1" lang="zh-CN" altLang="en-US" dirty="0"/>
              <a:t>。但是约束函数可能是线性的也可能是非线性。我们把其变成线性，更好求解。</a:t>
            </a:r>
            <a:endParaRPr kumimoji="1" lang="en-US" altLang="zh-CN" dirty="0"/>
          </a:p>
          <a:p>
            <a:r>
              <a:rPr kumimoji="1" lang="en-US" altLang="zh-CN" dirty="0"/>
              <a:t>3</a:t>
            </a:r>
            <a:r>
              <a:rPr kumimoji="1" lang="zh-CN" altLang="en-US" dirty="0"/>
              <a:t>、我们通过泰勒展开，把这个非线性约束方程近似成线性方程</a:t>
            </a:r>
            <a:endParaRPr kumimoji="1" lang="en-US" altLang="zh-CN" dirty="0"/>
          </a:p>
          <a:p>
            <a:r>
              <a:rPr kumimoji="1" lang="en-US" altLang="zh-CN" dirty="0"/>
              <a:t>4</a:t>
            </a:r>
            <a:r>
              <a:rPr kumimoji="1" lang="zh-CN" altLang="en-US" dirty="0"/>
              <a:t>、两个等式联立方程组，可得</a:t>
            </a:r>
            <a:endParaRPr kumimoji="1" lang="en-US" altLang="zh-CN" dirty="0"/>
          </a:p>
          <a:p>
            <a:r>
              <a:rPr kumimoji="1" lang="en-US" altLang="zh-CN" dirty="0"/>
              <a:t>5</a:t>
            </a:r>
            <a:r>
              <a:rPr kumimoji="1" lang="zh-CN" altLang="en-US" dirty="0"/>
              <a:t>、两个方程两个未知数，可以分别求得拉格朗日乘子 </a:t>
            </a:r>
            <a:r>
              <a:rPr kumimoji="1" lang="en-US" altLang="zh-CN" dirty="0"/>
              <a:t>lambda</a:t>
            </a:r>
            <a:r>
              <a:rPr kumimoji="1" lang="zh-CN" altLang="en-US" dirty="0"/>
              <a:t> 和 修正位置 </a:t>
            </a:r>
            <a:r>
              <a:rPr kumimoji="1" lang="en-US" altLang="zh-CN" dirty="0"/>
              <a:t>delta</a:t>
            </a:r>
            <a:r>
              <a:rPr kumimoji="1" lang="zh-CN" altLang="en-US" dirty="0"/>
              <a:t> </a:t>
            </a:r>
            <a:r>
              <a:rPr kumimoji="1" lang="en-US" altLang="zh-CN" dirty="0"/>
              <a:t>p</a:t>
            </a:r>
          </a:p>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38</a:t>
            </a:fld>
            <a:endParaRPr lang="zh-CN" altLang="en-US"/>
          </a:p>
        </p:txBody>
      </p:sp>
    </p:spTree>
    <p:extLst>
      <p:ext uri="{BB962C8B-B14F-4D97-AF65-F5344CB8AC3E}">
        <p14:creationId xmlns:p14="http://schemas.microsoft.com/office/powerpoint/2010/main" val="34544564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、前面讨论的是</a:t>
                </a:r>
                <a:r>
                  <a:rPr lang="en-US" altLang="zh-CN" dirty="0"/>
                  <a:t>N</a:t>
                </a:r>
                <a:r>
                  <a:rPr lang="zh-CN" altLang="en-US" dirty="0"/>
                  <a:t>个粒子受</a:t>
                </a:r>
                <a:r>
                  <a:rPr lang="en-US" altLang="zh-CN" dirty="0"/>
                  <a:t>1</a:t>
                </a:r>
                <a:r>
                  <a:rPr lang="zh-CN" altLang="en-US" dirty="0"/>
                  <a:t>个约束的情况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、现在来看</a:t>
                </a:r>
                <a:r>
                  <a:rPr lang="en-US" altLang="zh-CN" dirty="0"/>
                  <a:t>N</a:t>
                </a:r>
                <a:r>
                  <a:rPr lang="zh-CN" altLang="en-US" dirty="0"/>
                  <a:t>个粒子受</a:t>
                </a:r>
                <a:r>
                  <a:rPr lang="en-US" altLang="zh-CN" dirty="0"/>
                  <a:t>M</a:t>
                </a:r>
                <a:r>
                  <a:rPr lang="zh-CN" altLang="en-US" dirty="0"/>
                  <a:t>个约束的情况，也就是多约束的情况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a:t>
                </a:r>
                <a:r>
                  <a:rPr lang="zh-CN" altLang="en-US" dirty="0"/>
                  <a:t>、这里可以看到由</a:t>
                </a:r>
                <a:r>
                  <a:rPr lang="en-US" altLang="zh-CN" dirty="0"/>
                  <a:t>M</a:t>
                </a:r>
                <a:r>
                  <a:rPr lang="zh-CN" altLang="en-US" dirty="0"/>
                  <a:t>个约束构成了一个方程组。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4</a:t>
                </a:r>
                <a:r>
                  <a:rPr lang="zh-CN" altLang="en-US" dirty="0"/>
                  <a:t>、由于物理模拟中约束的个数，梯度的维度都无法保证，彼此间的是否线性相关也无法保证，所以这个方程组可能有唯一解，也可能没有解，也可能有无限多个解。</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a:t>
                </a:r>
                <a:r>
                  <a:rPr lang="zh-CN" altLang="en-US" dirty="0"/>
                  <a:t>、如图所示，三个等式约束，要同时满足三个约束的点是不存在的，所以是无解的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6</a:t>
                </a:r>
                <a:r>
                  <a:rPr lang="zh-CN" altLang="en-US" dirty="0"/>
                  <a:t>、那么是不是就无法求解呢？在</a:t>
                </a:r>
                <a:r>
                  <a:rPr lang="en-US" altLang="zh-CN" dirty="0"/>
                  <a:t>PBD</a:t>
                </a:r>
                <a:r>
                  <a:rPr lang="zh-CN" altLang="en-US" dirty="0"/>
                  <a:t>中直接无视是否有解。直接通过迭代法去求解。</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7</a:t>
                </a:r>
                <a:r>
                  <a:rPr lang="zh-CN" altLang="en-US" dirty="0"/>
                  <a:t>、</a:t>
                </a:r>
                <a:r>
                  <a:rPr lang="en-US" altLang="zh-CN" dirty="0"/>
                  <a:t>PBD</a:t>
                </a:r>
                <a:r>
                  <a:rPr lang="zh-CN" altLang="en-US" dirty="0"/>
                  <a:t>中常用的迭代法有高斯</a:t>
                </a:r>
                <a:r>
                  <a:rPr lang="en-US" altLang="zh-CN" dirty="0"/>
                  <a:t>-</a:t>
                </a:r>
                <a:r>
                  <a:rPr lang="zh-CN" altLang="en-US" dirty="0"/>
                  <a:t>赛德尔迭代。什么是高斯赛德尔迭代呢？那就是在方程组中，先求出 </a:t>
                </a:r>
                <a:r>
                  <a:rPr lang="en-US" altLang="zh-CN" dirty="0"/>
                  <a:t>delta</a:t>
                </a:r>
                <a:r>
                  <a:rPr lang="zh-CN" altLang="en-US" dirty="0"/>
                  <a:t> </a:t>
                </a:r>
                <a:r>
                  <a:rPr lang="en-US" altLang="zh-CN" dirty="0"/>
                  <a:t>p1</a:t>
                </a:r>
                <a:r>
                  <a:rPr lang="zh-CN" altLang="en-US" dirty="0"/>
                  <a:t>，然后代入到第二个方程中，求 </a:t>
                </a:r>
                <a:r>
                  <a:rPr lang="en-US" altLang="zh-CN" dirty="0"/>
                  <a:t>delta</a:t>
                </a:r>
                <a:r>
                  <a:rPr lang="zh-CN" altLang="en-US" dirty="0"/>
                  <a:t> </a:t>
                </a:r>
                <a:r>
                  <a:rPr lang="en-US" altLang="zh-CN" dirty="0"/>
                  <a:t>p2</a:t>
                </a:r>
                <a:r>
                  <a:rPr lang="zh-CN" altLang="en-US" dirty="0"/>
                  <a:t>，不断迭代，最后求出近似解。</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7</a:t>
                </a:r>
                <a:r>
                  <a:rPr lang="zh-CN" altLang="en-US" dirty="0"/>
                  <a:t>、</a:t>
                </a:r>
                <a:r>
                  <a:rPr lang="en-US" altLang="zh-CN" dirty="0"/>
                  <a:t>PBD</a:t>
                </a:r>
                <a:r>
                  <a:rPr lang="zh-CN" altLang="en-US" dirty="0"/>
                  <a:t>中还可以用雅可比迭代，也就是每个方程各自计算求解，不依赖前一个方程的解作为下一个方程的输入</a:t>
                </a:r>
                <a:endParaRPr lang="en-US" altLang="zh-CN"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a:solidFill>
                      <a:schemeClr val="accent6"/>
                    </a:solidFill>
                    <a:latin typeface="Cambria Math" panose="02040503050406030204" pitchFamily="18" charset="0"/>
                    <a:ea typeface="Cambria Math" panose="02040503050406030204" pitchFamily="18" charset="0"/>
                  </a:rPr>
                  <a:t>∆𝒑</a:t>
                </a:r>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39</a:t>
            </a:fld>
            <a:endParaRPr lang="zh-CN" altLang="en-US"/>
          </a:p>
        </p:txBody>
      </p:sp>
    </p:spTree>
    <p:extLst>
      <p:ext uri="{BB962C8B-B14F-4D97-AF65-F5344CB8AC3E}">
        <p14:creationId xmlns:p14="http://schemas.microsoft.com/office/powerpoint/2010/main" val="4220857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接下来我们先介绍第一部分</a:t>
            </a:r>
            <a:r>
              <a:rPr kumimoji="1" lang="en-US" altLang="zh-CN" dirty="0"/>
              <a:t>——</a:t>
            </a:r>
            <a:r>
              <a:rPr kumimoji="1" lang="zh-CN" altLang="en-US" dirty="0"/>
              <a:t>流体基础。</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13488343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1</a:t>
                </a:r>
                <a:r>
                  <a:rPr lang="zh-CN" altLang="en-US" dirty="0"/>
                  <a:t>、如右图，高斯赛德尔先代入第一个方程，函数解在解空间 </a:t>
                </a:r>
                <a:r>
                  <a:rPr lang="en-US" altLang="zh-CN" dirty="0"/>
                  <a:t>l2</a:t>
                </a:r>
                <a:r>
                  <a:rPr lang="zh-CN" altLang="en-US" dirty="0"/>
                  <a:t> 上。第二步代入第二个方程，函数解在解空间 </a:t>
                </a:r>
                <a:r>
                  <a:rPr lang="en-US" altLang="zh-CN" dirty="0"/>
                  <a:t>l1</a:t>
                </a:r>
                <a:r>
                  <a:rPr lang="zh-CN" altLang="en-US" dirty="0"/>
                  <a:t> 里。</a:t>
                </a:r>
                <a:r>
                  <a:rPr lang="zh-CN" altLang="en-US" sz="1200" b="0" i="0" kern="1200" dirty="0">
                    <a:solidFill>
                      <a:schemeClr val="tx1"/>
                    </a:solidFill>
                    <a:effectLst/>
                    <a:latin typeface="+mn-lt"/>
                    <a:ea typeface="+mn-ea"/>
                    <a:cs typeface="+mn-cs"/>
                  </a:rPr>
                  <a:t>也就是说用高斯赛德尔方法解会在解空间之间来回跳跃，然后慢慢的靠近共同的解空间。从这里可以看出高斯赛德尔迭代迭代速度不快，并且因为依赖上一个解作为下一个的输入，所以不可并行。</a:t>
                </a:r>
                <a:endParaRPr lang="en-US" altLang="zh-CN" dirty="0"/>
              </a:p>
              <a:p>
                <a:r>
                  <a:rPr lang="en-US" altLang="zh-CN" dirty="0"/>
                  <a:t>2</a:t>
                </a:r>
                <a:r>
                  <a:rPr lang="zh-CN" altLang="en-US" dirty="0"/>
                  <a:t>、</a:t>
                </a:r>
                <a:r>
                  <a:rPr lang="zh-CN" altLang="en-US" sz="1200" b="0" i="0" kern="1200" dirty="0">
                    <a:solidFill>
                      <a:schemeClr val="tx1"/>
                    </a:solidFill>
                    <a:effectLst/>
                    <a:latin typeface="+mn-lt"/>
                    <a:ea typeface="+mn-ea"/>
                    <a:cs typeface="+mn-cs"/>
                  </a:rPr>
                  <a:t>雅克比迭代法代入方程</a:t>
                </a:r>
                <a:r>
                  <a:rPr lang="en-US" altLang="zh-CN" sz="1200" b="0" i="0" kern="1200" dirty="0">
                    <a:solidFill>
                      <a:schemeClr val="tx1"/>
                    </a:solidFill>
                    <a:effectLst/>
                    <a:latin typeface="+mn-lt"/>
                    <a:ea typeface="+mn-ea"/>
                    <a:cs typeface="+mn-cs"/>
                  </a:rPr>
                  <a:t>1</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计算出到</a:t>
                </a:r>
                <a:r>
                  <a:rPr lang="en" altLang="zh-CN" sz="1200" b="0" i="0" kern="1200" dirty="0">
                    <a:solidFill>
                      <a:schemeClr val="tx1"/>
                    </a:solidFill>
                    <a:effectLst/>
                    <a:latin typeface="+mn-lt"/>
                    <a:ea typeface="+mn-ea"/>
                    <a:cs typeface="+mn-cs"/>
                  </a:rPr>
                  <a:t>f1</a:t>
                </a:r>
                <a:r>
                  <a:rPr lang="zh-CN" altLang="en-US" sz="1200" b="0" i="0" kern="1200" dirty="0">
                    <a:solidFill>
                      <a:schemeClr val="tx1"/>
                    </a:solidFill>
                    <a:effectLst/>
                    <a:latin typeface="+mn-lt"/>
                    <a:ea typeface="+mn-ea"/>
                    <a:cs typeface="+mn-cs"/>
                  </a:rPr>
                  <a:t>解空间的向量，代入</a:t>
                </a:r>
                <a:r>
                  <a:rPr lang="en" altLang="zh-CN" sz="1200" b="0" i="0" kern="1200" dirty="0">
                    <a:solidFill>
                      <a:schemeClr val="tx1"/>
                    </a:solidFill>
                    <a:effectLst/>
                    <a:latin typeface="+mn-lt"/>
                    <a:ea typeface="+mn-ea"/>
                    <a:cs typeface="+mn-cs"/>
                  </a:rPr>
                  <a:t>f2</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计算出另一个到解空间</a:t>
                </a:r>
                <a:r>
                  <a:rPr lang="en" altLang="zh-CN" sz="1200" b="0" i="0" kern="1200" dirty="0">
                    <a:solidFill>
                      <a:schemeClr val="tx1"/>
                    </a:solidFill>
                    <a:effectLst/>
                    <a:latin typeface="+mn-lt"/>
                    <a:ea typeface="+mn-ea"/>
                    <a:cs typeface="+mn-cs"/>
                  </a:rPr>
                  <a:t>f2</a:t>
                </a:r>
                <a:r>
                  <a:rPr lang="zh-CN" altLang="en-US" sz="1200" b="0" i="0" kern="1200" dirty="0">
                    <a:solidFill>
                      <a:schemeClr val="tx1"/>
                    </a:solidFill>
                    <a:effectLst/>
                    <a:latin typeface="+mn-lt"/>
                    <a:ea typeface="+mn-ea"/>
                    <a:cs typeface="+mn-cs"/>
                  </a:rPr>
                  <a:t>的向量，然后向着两个向量的合向量前进，寻找</a:t>
                </a:r>
                <a:r>
                  <a:rPr lang="en" altLang="zh-CN" sz="1200" b="0" i="0" kern="1200" dirty="0">
                    <a:solidFill>
                      <a:schemeClr val="tx1"/>
                    </a:solidFill>
                    <a:effectLst/>
                    <a:latin typeface="+mn-lt"/>
                    <a:ea typeface="+mn-ea"/>
                    <a:cs typeface="+mn-cs"/>
                  </a:rPr>
                  <a:t>f1</a:t>
                </a:r>
                <a:r>
                  <a:rPr lang="zh-CN" altLang="en-US" sz="1200" b="0" i="0" kern="1200" dirty="0">
                    <a:solidFill>
                      <a:schemeClr val="tx1"/>
                    </a:solidFill>
                    <a:effectLst/>
                    <a:latin typeface="+mn-lt"/>
                    <a:ea typeface="+mn-ea"/>
                    <a:cs typeface="+mn-cs"/>
                  </a:rPr>
                  <a:t>和</a:t>
                </a:r>
                <a:r>
                  <a:rPr lang="en" altLang="zh-CN" sz="1200" b="0" i="0" kern="1200" dirty="0">
                    <a:solidFill>
                      <a:schemeClr val="tx1"/>
                    </a:solidFill>
                    <a:effectLst/>
                    <a:latin typeface="+mn-lt"/>
                    <a:ea typeface="+mn-ea"/>
                    <a:cs typeface="+mn-cs"/>
                  </a:rPr>
                  <a:t>f2</a:t>
                </a:r>
                <a:r>
                  <a:rPr lang="zh-CN" altLang="en-US" sz="1200" b="0" i="0" kern="1200" dirty="0">
                    <a:solidFill>
                      <a:schemeClr val="tx1"/>
                    </a:solidFill>
                    <a:effectLst/>
                    <a:latin typeface="+mn-lt"/>
                    <a:ea typeface="+mn-ea"/>
                    <a:cs typeface="+mn-cs"/>
                  </a:rPr>
                  <a:t>的相交解空间。这样的话如果</a:t>
                </a:r>
                <a:r>
                  <a:rPr lang="en" altLang="zh-CN" sz="1200" b="0" i="0" kern="1200" dirty="0">
                    <a:solidFill>
                      <a:schemeClr val="tx1"/>
                    </a:solidFill>
                    <a:effectLst/>
                    <a:latin typeface="+mn-lt"/>
                    <a:ea typeface="+mn-ea"/>
                    <a:cs typeface="+mn-cs"/>
                  </a:rPr>
                  <a:t>f1</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和</a:t>
                </a:r>
                <a:r>
                  <a:rPr lang="en" altLang="zh-CN" sz="1200" b="0" i="0" kern="1200" dirty="0">
                    <a:solidFill>
                      <a:schemeClr val="tx1"/>
                    </a:solidFill>
                    <a:effectLst/>
                    <a:latin typeface="+mn-lt"/>
                    <a:ea typeface="+mn-ea"/>
                    <a:cs typeface="+mn-cs"/>
                  </a:rPr>
                  <a:t>f2</a:t>
                </a:r>
                <a:r>
                  <a:rPr lang="zh-CN" altLang="en-US" sz="1200" b="0" i="0" kern="1200" dirty="0">
                    <a:solidFill>
                      <a:schemeClr val="tx1"/>
                    </a:solidFill>
                    <a:effectLst/>
                    <a:latin typeface="+mn-lt"/>
                    <a:ea typeface="+mn-ea"/>
                    <a:cs typeface="+mn-cs"/>
                  </a:rPr>
                  <a:t>的解空间在同一个方向，雅克比迭代法使用合向量作为步长，经常会一步迈过，下一步再迈回起始点，导致不能收敛。从这里也可以看出，雅可比迭代收敛可能更慢，甚至不收敛，但是因为不依赖上一个结算结果，所以可以并行</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、为了解决雅可比不收敛问题，有人提出平均雅可比法。就是对影响粒子</a:t>
                </a:r>
                <a:r>
                  <a:rPr lang="en-US" altLang="zh-CN" sz="1200" b="0" i="0" kern="1200" dirty="0" err="1">
                    <a:solidFill>
                      <a:schemeClr val="tx1"/>
                    </a:solidFill>
                    <a:effectLst/>
                    <a:latin typeface="+mn-lt"/>
                    <a:ea typeface="+mn-ea"/>
                    <a:cs typeface="+mn-cs"/>
                  </a:rPr>
                  <a:t>i</a:t>
                </a:r>
                <a:r>
                  <a:rPr lang="zh-CN" altLang="en-US" sz="1200" b="0" i="0" kern="1200" dirty="0">
                    <a:solidFill>
                      <a:schemeClr val="tx1"/>
                    </a:solidFill>
                    <a:effectLst/>
                    <a:latin typeface="+mn-lt"/>
                    <a:ea typeface="+mn-ea"/>
                    <a:cs typeface="+mn-cs"/>
                  </a:rPr>
                  <a:t>的粒子数量求平均</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、又有人觉得这样子收敛还不够快，加入了超松弛因子，进一步加快收敛。这个也是个数学上方程组迭代求解的方法，这里就不展开讨论。</a:t>
                </a:r>
                <a:endParaRPr lang="en-US" altLang="zh-CN" sz="1200" b="0" i="0" kern="1200" dirty="0">
                  <a:solidFill>
                    <a:schemeClr val="tx1"/>
                  </a:solidFill>
                  <a:effectLst/>
                  <a:latin typeface="+mn-lt"/>
                  <a:ea typeface="+mn-ea"/>
                  <a:cs typeface="+mn-cs"/>
                </a:endParaRPr>
              </a:p>
              <a:p>
                <a:endParaRPr lang="zh-CN" altLang="en-US" dirty="0"/>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40</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以上是基于位置动力学的基础，有了这个基础，我们看</a:t>
            </a:r>
            <a:r>
              <a:rPr kumimoji="1" lang="en-US" altLang="zh-CN" dirty="0"/>
              <a:t>PBD</a:t>
            </a:r>
            <a:r>
              <a:rPr kumimoji="1" lang="zh-CN" altLang="en-US" dirty="0"/>
              <a:t>在流体中的应用，也就是</a:t>
            </a:r>
            <a:r>
              <a:rPr kumimoji="1" lang="en-US" altLang="zh-CN" dirty="0"/>
              <a:t>PBF</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41</a:t>
            </a:fld>
            <a:endParaRPr lang="zh-CN" altLang="en-US"/>
          </a:p>
        </p:txBody>
      </p:sp>
    </p:spTree>
    <p:extLst>
      <p:ext uri="{BB962C8B-B14F-4D97-AF65-F5344CB8AC3E}">
        <p14:creationId xmlns:p14="http://schemas.microsoft.com/office/powerpoint/2010/main" val="42946184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前面我们提到，流体我们使用的是密度约束。</a:t>
            </a:r>
            <a:endParaRPr kumimoji="1" lang="en-US" altLang="zh-CN" dirty="0"/>
          </a:p>
          <a:p>
            <a:r>
              <a:rPr kumimoji="1" lang="en-US" altLang="zh-CN" dirty="0"/>
              <a:t>1</a:t>
            </a:r>
            <a:r>
              <a:rPr kumimoji="1" lang="zh-CN" altLang="en-US" dirty="0"/>
              <a:t>、在不可压缩流体模拟中，我们希望粒子</a:t>
            </a:r>
            <a:r>
              <a:rPr kumimoji="1" lang="en-US" altLang="zh-CN" dirty="0" err="1"/>
              <a:t>i</a:t>
            </a:r>
            <a:r>
              <a:rPr kumimoji="1" lang="zh-CN" altLang="en-US" dirty="0"/>
              <a:t>的密度尽量与静止密度</a:t>
            </a:r>
            <a:r>
              <a:rPr kumimoji="1" lang="en-US" altLang="zh-CN" dirty="0"/>
              <a:t>rho_0</a:t>
            </a:r>
            <a:r>
              <a:rPr kumimoji="1" lang="zh-CN" altLang="en-US" dirty="0"/>
              <a:t>相同，因此需要针对每一个流体粒子都施加一个密度约束，也就是 </a:t>
            </a:r>
            <a:r>
              <a:rPr kumimoji="1" lang="en-US" altLang="zh-CN" dirty="0" err="1"/>
              <a:t>C_i</a:t>
            </a:r>
            <a:r>
              <a:rPr kumimoji="1" lang="en-US" altLang="zh-CN" dirty="0"/>
              <a:t>()</a:t>
            </a:r>
            <a:r>
              <a:rPr kumimoji="1" lang="zh-CN" altLang="en-US" dirty="0"/>
              <a:t> </a:t>
            </a:r>
            <a:r>
              <a:rPr kumimoji="1" lang="en-US" altLang="zh-CN" dirty="0"/>
              <a:t>=</a:t>
            </a:r>
            <a:r>
              <a:rPr kumimoji="1" lang="zh-CN" altLang="en-US" dirty="0"/>
              <a:t> </a:t>
            </a:r>
            <a:r>
              <a:rPr kumimoji="1" lang="en-US" altLang="zh-CN" dirty="0" err="1"/>
              <a:t>rho_i</a:t>
            </a:r>
            <a:r>
              <a:rPr kumimoji="1" lang="zh-CN" altLang="en-US" dirty="0"/>
              <a:t> </a:t>
            </a:r>
            <a:r>
              <a:rPr kumimoji="1" lang="en-US" altLang="zh-CN" dirty="0"/>
              <a:t>/</a:t>
            </a:r>
            <a:r>
              <a:rPr kumimoji="1" lang="zh-CN" altLang="en-US" dirty="0"/>
              <a:t> </a:t>
            </a:r>
            <a:r>
              <a:rPr kumimoji="1" lang="en-US" altLang="zh-CN" dirty="0"/>
              <a:t>rho_0</a:t>
            </a:r>
            <a:r>
              <a:rPr kumimoji="1" lang="zh-CN" altLang="en-US" dirty="0"/>
              <a:t> </a:t>
            </a:r>
            <a:r>
              <a:rPr kumimoji="1" lang="en-US" altLang="zh-CN" dirty="0"/>
              <a:t>-</a:t>
            </a:r>
            <a:r>
              <a:rPr kumimoji="1" lang="zh-CN" altLang="en-US" dirty="0"/>
              <a:t> </a:t>
            </a:r>
            <a:r>
              <a:rPr kumimoji="1" lang="en-US" altLang="zh-CN" dirty="0"/>
              <a:t>1</a:t>
            </a:r>
            <a:r>
              <a:rPr kumimoji="1" lang="zh-CN" altLang="en-US" dirty="0"/>
              <a:t> </a:t>
            </a:r>
            <a:r>
              <a:rPr kumimoji="1" lang="en-US" altLang="zh-CN" dirty="0"/>
              <a:t>=</a:t>
            </a:r>
            <a:r>
              <a:rPr kumimoji="1" lang="zh-CN" altLang="en-US" dirty="0"/>
              <a:t> </a:t>
            </a:r>
            <a:r>
              <a:rPr kumimoji="1" lang="en-US" altLang="zh-CN" dirty="0"/>
              <a:t>0</a:t>
            </a:r>
          </a:p>
          <a:p>
            <a:r>
              <a:rPr kumimoji="1" lang="en-US" altLang="zh-CN" dirty="0"/>
              <a:t>2</a:t>
            </a:r>
            <a:r>
              <a:rPr kumimoji="1" lang="zh-CN" altLang="en-US" dirty="0"/>
              <a:t>、从这里看到，我们已知静止密度 </a:t>
            </a:r>
            <a:r>
              <a:rPr kumimoji="1" lang="en-US" altLang="zh-CN" dirty="0"/>
              <a:t>rho_0</a:t>
            </a:r>
            <a:r>
              <a:rPr kumimoji="1" lang="zh-CN" altLang="en-US" dirty="0"/>
              <a:t>，所以我们需要求的只有粒子密度 </a:t>
            </a:r>
            <a:r>
              <a:rPr kumimoji="1" lang="en-US" altLang="zh-CN" dirty="0" err="1"/>
              <a:t>rho_i</a:t>
            </a:r>
            <a:endParaRPr kumimoji="1" lang="en-US" altLang="zh-CN" dirty="0"/>
          </a:p>
          <a:p>
            <a:r>
              <a:rPr kumimoji="1" lang="en-US" altLang="zh-CN" dirty="0"/>
              <a:t>3</a:t>
            </a:r>
            <a:r>
              <a:rPr kumimoji="1" lang="zh-CN" altLang="en-US" dirty="0"/>
              <a:t>、那怎么求 </a:t>
            </a:r>
            <a:r>
              <a:rPr kumimoji="1" lang="en-US" altLang="zh-CN" dirty="0" err="1"/>
              <a:t>rho_i</a:t>
            </a:r>
            <a:r>
              <a:rPr kumimoji="1" lang="zh-CN" altLang="en-US" dirty="0"/>
              <a:t> 呢？</a:t>
            </a:r>
            <a:endParaRPr kumimoji="1" lang="en-US" altLang="zh-CN" dirty="0"/>
          </a:p>
          <a:p>
            <a:r>
              <a:rPr kumimoji="1" lang="en-US" altLang="zh-CN" dirty="0"/>
              <a:t>4</a:t>
            </a:r>
            <a:r>
              <a:rPr kumimoji="1" lang="zh-CN" altLang="en-US" dirty="0"/>
              <a:t>、前面 </a:t>
            </a:r>
            <a:r>
              <a:rPr kumimoji="1" lang="en-US" altLang="zh-CN" dirty="0"/>
              <a:t>SPH</a:t>
            </a:r>
            <a:r>
              <a:rPr kumimoji="1" lang="zh-CN" altLang="en-US" dirty="0"/>
              <a:t> 的 </a:t>
            </a:r>
            <a:r>
              <a:rPr kumimoji="1" lang="en-US" altLang="zh-CN" dirty="0"/>
              <a:t>KDE</a:t>
            </a:r>
            <a:r>
              <a:rPr kumimoji="1" lang="zh-CN" altLang="en-US" dirty="0"/>
              <a:t> 算法提到 物理量 </a:t>
            </a:r>
            <a:r>
              <a:rPr kumimoji="1" lang="en-US" altLang="zh-CN" dirty="0"/>
              <a:t>Ai</a:t>
            </a:r>
            <a:r>
              <a:rPr kumimoji="1" lang="zh-CN" altLang="en-US" dirty="0"/>
              <a:t> 是用附近邻域内的对应物理量的加权和估算得到。</a:t>
            </a:r>
            <a:endParaRPr kumimoji="1" lang="en-US" altLang="zh-CN" dirty="0"/>
          </a:p>
          <a:p>
            <a:r>
              <a:rPr kumimoji="1" lang="en-US" altLang="zh-CN" dirty="0"/>
              <a:t>5</a:t>
            </a:r>
            <a:r>
              <a:rPr kumimoji="1" lang="zh-CN" altLang="en-US" dirty="0"/>
              <a:t>、这物理量是密度，因此把密度代入，可得</a:t>
            </a:r>
            <a:endParaRPr kumimoji="1" lang="en-US" altLang="zh-CN" dirty="0"/>
          </a:p>
          <a:p>
            <a:r>
              <a:rPr kumimoji="1" lang="en-US" altLang="zh-CN" dirty="0"/>
              <a:t>6</a:t>
            </a:r>
            <a:r>
              <a:rPr kumimoji="1" lang="zh-CN" altLang="en-US" dirty="0"/>
              <a:t>、而刚才</a:t>
            </a:r>
            <a:r>
              <a:rPr kumimoji="1" lang="en-US" altLang="zh-CN" dirty="0"/>
              <a:t>PBD</a:t>
            </a:r>
            <a:r>
              <a:rPr kumimoji="1" lang="zh-CN" altLang="en-US" dirty="0"/>
              <a:t>中使用到了梯度，则根据</a:t>
            </a:r>
            <a:r>
              <a:rPr kumimoji="1" lang="en-US" altLang="zh-CN" dirty="0"/>
              <a:t>KDE</a:t>
            </a:r>
            <a:r>
              <a:rPr kumimoji="1" lang="zh-CN" altLang="en-US" dirty="0"/>
              <a:t>梯度公式，流体</a:t>
            </a:r>
            <a:r>
              <a:rPr kumimoji="1" lang="en-US" altLang="zh-CN" dirty="0"/>
              <a:t>KDE</a:t>
            </a:r>
            <a:r>
              <a:rPr kumimoji="1" lang="zh-CN" altLang="en-US" dirty="0"/>
              <a:t>中用到的梯度是。其中 </a:t>
            </a:r>
            <a:r>
              <a:rPr kumimoji="1" lang="en-US" altLang="zh-CN" dirty="0"/>
              <a:t>k</a:t>
            </a:r>
            <a:r>
              <a:rPr kumimoji="1" lang="zh-CN" altLang="en-US" dirty="0"/>
              <a:t> 是包括自身</a:t>
            </a:r>
            <a:r>
              <a:rPr kumimoji="1" lang="en-US" altLang="zh-CN" dirty="0" err="1"/>
              <a:t>i</a:t>
            </a:r>
            <a:r>
              <a:rPr kumimoji="1" lang="zh-CN" altLang="en-US" dirty="0"/>
              <a:t>和邻居</a:t>
            </a:r>
            <a:r>
              <a:rPr kumimoji="1" lang="en-US" altLang="zh-CN" dirty="0"/>
              <a:t>j</a:t>
            </a:r>
            <a:r>
              <a:rPr kumimoji="1" lang="zh-CN" altLang="en-US" dirty="0"/>
              <a:t> </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26438831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、大家注意了，之前</a:t>
            </a:r>
            <a:r>
              <a:rPr kumimoji="1" lang="en-US" altLang="zh-CN" dirty="0"/>
              <a:t>SPH</a:t>
            </a:r>
            <a:r>
              <a:rPr kumimoji="1" lang="zh-CN" altLang="en-US" dirty="0"/>
              <a:t>中提到的都是邻居 </a:t>
            </a:r>
            <a:r>
              <a:rPr kumimoji="1" lang="en-US" altLang="zh-CN" dirty="0"/>
              <a:t>j</a:t>
            </a:r>
            <a:r>
              <a:rPr kumimoji="1" lang="zh-CN" altLang="en-US" dirty="0"/>
              <a:t>，而这里用了 </a:t>
            </a:r>
            <a:r>
              <a:rPr kumimoji="1" lang="en-US" altLang="zh-CN" dirty="0"/>
              <a:t>k</a:t>
            </a:r>
            <a:r>
              <a:rPr kumimoji="1" lang="zh-CN" altLang="en-US" dirty="0"/>
              <a:t>，而</a:t>
            </a:r>
            <a:r>
              <a:rPr kumimoji="1" lang="en-US" altLang="zh-CN" dirty="0"/>
              <a:t>k</a:t>
            </a:r>
            <a:r>
              <a:rPr kumimoji="1" lang="zh-CN" altLang="en-US" dirty="0"/>
              <a:t>是包含自己的，所以梯度分成两种情况：</a:t>
            </a:r>
            <a:endParaRPr kumimoji="1" lang="en-US" altLang="zh-CN" dirty="0"/>
          </a:p>
          <a:p>
            <a:r>
              <a:rPr kumimoji="1" lang="zh-CN" altLang="en-US" dirty="0"/>
              <a:t>当 </a:t>
            </a:r>
            <a:r>
              <a:rPr kumimoji="1" lang="en-US" altLang="zh-CN" dirty="0"/>
              <a:t>k=</a:t>
            </a:r>
            <a:r>
              <a:rPr kumimoji="1" lang="en-US" altLang="zh-CN" dirty="0" err="1"/>
              <a:t>i</a:t>
            </a:r>
            <a:r>
              <a:rPr kumimoji="1" lang="zh-CN" altLang="en-US" dirty="0"/>
              <a:t>，也就是</a:t>
            </a:r>
            <a:r>
              <a:rPr kumimoji="1" lang="en-US" altLang="zh-CN" dirty="0"/>
              <a:t>k</a:t>
            </a:r>
            <a:r>
              <a:rPr kumimoji="1" lang="zh-CN" altLang="en-US" dirty="0"/>
              <a:t>是自己时，通过所以邻居粒子的密度加权求和估算得到；当 </a:t>
            </a:r>
            <a:r>
              <a:rPr kumimoji="1" lang="en-US" altLang="zh-CN" dirty="0"/>
              <a:t>k=</a:t>
            </a:r>
            <a:r>
              <a:rPr kumimoji="1" lang="zh-CN" altLang="en-US" dirty="0"/>
              <a:t>。</a:t>
            </a:r>
            <a:r>
              <a:rPr kumimoji="1" lang="en-US" altLang="zh-CN" dirty="0"/>
              <a:t>j</a:t>
            </a:r>
            <a:r>
              <a:rPr kumimoji="1" lang="zh-CN" altLang="en-US" dirty="0"/>
              <a:t> 时，也就是</a:t>
            </a:r>
            <a:r>
              <a:rPr kumimoji="1" lang="en-US" altLang="zh-CN" dirty="0"/>
              <a:t>k</a:t>
            </a:r>
            <a:r>
              <a:rPr kumimoji="1" lang="zh-CN" altLang="en-US" dirty="0"/>
              <a:t>是邻居粒子时，直接用邻居粒子的梯度求得</a:t>
            </a:r>
            <a:endParaRPr kumimoji="1" lang="en-US" altLang="zh-CN" dirty="0"/>
          </a:p>
          <a:p>
            <a:r>
              <a:rPr kumimoji="1" lang="en-US" altLang="zh-CN" dirty="0"/>
              <a:t>2</a:t>
            </a:r>
            <a:r>
              <a:rPr kumimoji="1" lang="zh-CN" altLang="en-US" dirty="0"/>
              <a:t>、怎么理解？我们可以这么理解：当 </a:t>
            </a:r>
            <a:r>
              <a:rPr kumimoji="1" lang="en-US" altLang="zh-CN" dirty="0"/>
              <a:t>k=</a:t>
            </a:r>
            <a:r>
              <a:rPr kumimoji="1" lang="en-US" altLang="zh-CN" dirty="0" err="1"/>
              <a:t>i</a:t>
            </a:r>
            <a:r>
              <a:rPr kumimoji="1" lang="zh-CN" altLang="en-US" dirty="0"/>
              <a:t> 时，表示约束函数 </a:t>
            </a:r>
            <a:r>
              <a:rPr kumimoji="1" lang="en-US" altLang="zh-CN" dirty="0" err="1"/>
              <a:t>C_i</a:t>
            </a:r>
            <a:r>
              <a:rPr kumimoji="1" lang="zh-CN" altLang="en-US" dirty="0"/>
              <a:t> 关于 </a:t>
            </a:r>
            <a:r>
              <a:rPr kumimoji="1" lang="en-US" altLang="zh-CN" dirty="0" err="1"/>
              <a:t>x_i</a:t>
            </a:r>
            <a:r>
              <a:rPr kumimoji="1" lang="zh-CN" altLang="en-US" dirty="0"/>
              <a:t> 的梯度，方向为 </a:t>
            </a:r>
            <a:r>
              <a:rPr kumimoji="1" lang="en-US" altLang="zh-CN" dirty="0" err="1"/>
              <a:t>x_j</a:t>
            </a:r>
            <a:r>
              <a:rPr kumimoji="1" lang="zh-CN" altLang="en-US" dirty="0"/>
              <a:t> 出发指向 </a:t>
            </a:r>
            <a:r>
              <a:rPr kumimoji="1" lang="en-US" altLang="zh-CN" dirty="0" err="1"/>
              <a:t>x_i</a:t>
            </a:r>
            <a:r>
              <a:rPr kumimoji="1" lang="zh-CN" altLang="en-US" dirty="0"/>
              <a:t>。</a:t>
            </a:r>
            <a:endParaRPr kumimoji="1" lang="en-US" altLang="zh-CN" dirty="0"/>
          </a:p>
          <a:p>
            <a:r>
              <a:rPr kumimoji="1" lang="en-US" altLang="zh-CN" dirty="0"/>
              <a:t>3</a:t>
            </a:r>
            <a:r>
              <a:rPr kumimoji="1" lang="zh-CN" altLang="en-US" dirty="0"/>
              <a:t>、当 </a:t>
            </a:r>
            <a:r>
              <a:rPr kumimoji="1" lang="en-US" altLang="zh-CN" dirty="0"/>
              <a:t>k=j</a:t>
            </a:r>
            <a:r>
              <a:rPr kumimoji="1" lang="zh-CN" altLang="en-US" dirty="0"/>
              <a:t> 时，表示约束函数 </a:t>
            </a:r>
            <a:r>
              <a:rPr kumimoji="1" lang="en-US" altLang="zh-CN" dirty="0" err="1"/>
              <a:t>C_i</a:t>
            </a:r>
            <a:r>
              <a:rPr kumimoji="1" lang="zh-CN" altLang="en-US" dirty="0"/>
              <a:t> 关于 </a:t>
            </a:r>
            <a:r>
              <a:rPr kumimoji="1" lang="en-US" altLang="zh-CN" dirty="0" err="1"/>
              <a:t>x_j</a:t>
            </a:r>
            <a:r>
              <a:rPr kumimoji="1" lang="zh-CN" altLang="en-US" dirty="0"/>
              <a:t> 的梯度，方向为 </a:t>
            </a:r>
            <a:r>
              <a:rPr kumimoji="1" lang="en-US" altLang="zh-CN" dirty="0" err="1"/>
              <a:t>x_i</a:t>
            </a:r>
            <a:r>
              <a:rPr kumimoji="1" lang="zh-CN" altLang="en-US" dirty="0"/>
              <a:t> 出发指向 </a:t>
            </a:r>
            <a:r>
              <a:rPr kumimoji="1" lang="en-US" altLang="zh-CN" dirty="0" err="1"/>
              <a:t>x_j</a:t>
            </a:r>
            <a:r>
              <a:rPr kumimoji="1" lang="zh-CN" altLang="en-US" dirty="0"/>
              <a:t> 。</a:t>
            </a:r>
            <a:endParaRPr kumimoji="1" lang="en-US" altLang="zh-CN" dirty="0"/>
          </a:p>
          <a:p>
            <a:r>
              <a:rPr kumimoji="1" lang="en-US" altLang="zh-CN" dirty="0"/>
              <a:t>4</a:t>
            </a:r>
            <a:r>
              <a:rPr kumimoji="1" lang="zh-CN" altLang="en-US" dirty="0"/>
              <a:t>、根据</a:t>
            </a:r>
            <a:r>
              <a:rPr kumimoji="1" lang="en-US" altLang="zh-CN" dirty="0"/>
              <a:t>PBD</a:t>
            </a:r>
            <a:r>
              <a:rPr kumimoji="1" lang="zh-CN" altLang="en-US" dirty="0"/>
              <a:t>算法，还需要求拉格朗日乘子</a:t>
            </a:r>
            <a:endParaRPr kumimoji="1" lang="en-US" altLang="zh-CN" dirty="0"/>
          </a:p>
          <a:p>
            <a:r>
              <a:rPr kumimoji="1" lang="en-US" altLang="zh-CN" dirty="0"/>
              <a:t>5</a:t>
            </a:r>
            <a:r>
              <a:rPr kumimoji="1" lang="zh-CN" altLang="en-US" dirty="0"/>
              <a:t>、拉格朗日乘子，对于一个约束</a:t>
            </a:r>
            <a:r>
              <a:rPr kumimoji="1" lang="en-US" altLang="zh-CN" dirty="0" err="1"/>
              <a:t>c_i</a:t>
            </a:r>
            <a:r>
              <a:rPr kumimoji="1" lang="zh-CN" altLang="en-US" dirty="0"/>
              <a:t> 中所有粒子而言都是一样。这里的 </a:t>
            </a:r>
            <a:r>
              <a:rPr kumimoji="1" lang="en-US" altLang="zh-CN" dirty="0"/>
              <a:t>lambda</a:t>
            </a:r>
            <a:r>
              <a:rPr kumimoji="1" lang="zh-CN" altLang="en-US" dirty="0"/>
              <a:t> </a:t>
            </a:r>
            <a:r>
              <a:rPr kumimoji="1" lang="en-US" altLang="zh-CN" dirty="0" err="1"/>
              <a:t>i</a:t>
            </a:r>
            <a:r>
              <a:rPr kumimoji="1" lang="zh-CN" altLang="en-US" dirty="0"/>
              <a:t> 的下标 </a:t>
            </a:r>
            <a:r>
              <a:rPr kumimoji="1" lang="en-US" altLang="zh-CN" dirty="0" err="1"/>
              <a:t>i</a:t>
            </a:r>
            <a:r>
              <a:rPr kumimoji="1" lang="zh-CN" altLang="en-US" dirty="0"/>
              <a:t> 是指多约束中的第几个约束。</a:t>
            </a:r>
            <a:endParaRPr kumimoji="1"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W</a:t>
            </a:r>
            <a:r>
              <a:rPr kumimoji="1" lang="zh-CN" altLang="en-US" dirty="0"/>
              <a:t>核函数我们可以跟</a:t>
            </a:r>
            <a:r>
              <a:rPr kumimoji="1" lang="en-US" altLang="zh-CN" dirty="0"/>
              <a:t>SPH</a:t>
            </a:r>
            <a:r>
              <a:rPr kumimoji="1" lang="zh-CN" altLang="en-US" dirty="0"/>
              <a:t>方法一样选取，原函数选择 </a:t>
            </a:r>
            <a:r>
              <a:rPr kumimoji="1" lang="en-US" altLang="zh-CN" dirty="0"/>
              <a:t>poly6</a:t>
            </a:r>
            <a:r>
              <a:rPr kumimoji="1" lang="zh-CN" altLang="en-US" dirty="0"/>
              <a:t>，而梯度选择 </a:t>
            </a:r>
            <a:r>
              <a:rPr kumimoji="1" lang="en-US" altLang="zh-CN" dirty="0"/>
              <a:t>spiky</a:t>
            </a:r>
          </a:p>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43</a:t>
            </a:fld>
            <a:endParaRPr lang="zh-CN" altLang="en-US"/>
          </a:p>
        </p:txBody>
      </p:sp>
    </p:spTree>
    <p:extLst>
      <p:ext uri="{BB962C8B-B14F-4D97-AF65-F5344CB8AC3E}">
        <p14:creationId xmlns:p14="http://schemas.microsoft.com/office/powerpoint/2010/main" val="30292542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上面的拉格朗日乘子法中，还有个除</a:t>
            </a:r>
            <a:r>
              <a:rPr kumimoji="1" lang="en-US" altLang="zh-CN" dirty="0"/>
              <a:t>0</a:t>
            </a:r>
            <a:r>
              <a:rPr kumimoji="1" lang="zh-CN" altLang="en-US" dirty="0"/>
              <a:t>的问题。</a:t>
            </a:r>
            <a:endParaRPr kumimoji="1" lang="en-US" altLang="zh-CN" dirty="0"/>
          </a:p>
          <a:p>
            <a:endParaRPr kumimoji="1" lang="en-US" altLang="zh-CN" dirty="0"/>
          </a:p>
          <a:p>
            <a:r>
              <a:rPr kumimoji="1" lang="zh-CN" altLang="en-US" dirty="0"/>
              <a:t>如果一个约束条件不能被违反，则称为硬约束，反之，能够一定程度上被违反称为软约束。理想情况下，我们希望都是硬约束，然而由于计算机误差或者数值稳定性等原因，我们有时也需要约束呈现软性质。</a:t>
            </a:r>
            <a:endParaRPr kumimoji="1" lang="en-US" altLang="zh-CN" dirty="0"/>
          </a:p>
          <a:p>
            <a:endParaRPr kumimoji="1" lang="en-US" altLang="zh-CN" dirty="0"/>
          </a:p>
          <a:p>
            <a:r>
              <a:rPr kumimoji="1" lang="en-US" altLang="zh-CN" dirty="0"/>
              <a:t>1</a:t>
            </a:r>
            <a:r>
              <a:rPr kumimoji="1" lang="zh-CN" altLang="en-US" dirty="0"/>
              <a:t>、两个粒子距离</a:t>
            </a:r>
            <a:r>
              <a:rPr kumimoji="1" lang="en-US" altLang="zh-CN" dirty="0"/>
              <a:t>r=</a:t>
            </a:r>
            <a:r>
              <a:rPr kumimoji="1" lang="en-US" altLang="zh-CN" dirty="0" err="1"/>
              <a:t>x_i-xj</a:t>
            </a:r>
            <a:endParaRPr kumimoji="1" lang="en-US" altLang="zh-CN" dirty="0"/>
          </a:p>
          <a:p>
            <a:r>
              <a:rPr kumimoji="1" lang="en-US" altLang="zh-CN" dirty="0"/>
              <a:t>2</a:t>
            </a:r>
            <a:r>
              <a:rPr kumimoji="1" lang="zh-CN" altLang="en-US" dirty="0"/>
              <a:t>、当两个粒子距离</a:t>
            </a:r>
            <a:r>
              <a:rPr kumimoji="1" lang="en-US" altLang="zh-CN" dirty="0"/>
              <a:t>r</a:t>
            </a:r>
            <a:r>
              <a:rPr kumimoji="1" lang="zh-CN" altLang="en-US" dirty="0"/>
              <a:t>等于核半径</a:t>
            </a:r>
            <a:r>
              <a:rPr kumimoji="1" lang="en-US" altLang="zh-CN" dirty="0"/>
              <a:t>h</a:t>
            </a:r>
            <a:r>
              <a:rPr kumimoji="1" lang="zh-CN" altLang="en-US" dirty="0"/>
              <a:t>时，则核函数</a:t>
            </a:r>
            <a:r>
              <a:rPr kumimoji="1" lang="en-US" altLang="zh-CN" dirty="0"/>
              <a:t>W=0</a:t>
            </a:r>
            <a:r>
              <a:rPr kumimoji="1" lang="zh-CN" altLang="en-US" dirty="0"/>
              <a:t>，如果粒子之间都处于这种状态，由前面的</a:t>
            </a:r>
            <a:r>
              <a:rPr kumimoji="1" lang="en-US" altLang="zh-CN" dirty="0"/>
              <a:t>PBF</a:t>
            </a:r>
            <a:r>
              <a:rPr kumimoji="1" lang="zh-CN" altLang="en-US" dirty="0"/>
              <a:t>梯度公式可以知道，所有梯度求出来都是</a:t>
            </a:r>
            <a:r>
              <a:rPr kumimoji="1" lang="en-US" altLang="zh-CN" dirty="0"/>
              <a:t>0.</a:t>
            </a:r>
          </a:p>
          <a:p>
            <a:r>
              <a:rPr kumimoji="1" lang="en-US" altLang="zh-CN" dirty="0"/>
              <a:t>3</a:t>
            </a:r>
            <a:r>
              <a:rPr kumimoji="1" lang="zh-CN" altLang="en-US" dirty="0"/>
              <a:t>、从而前述的拉格朗日乘子的分母则为</a:t>
            </a:r>
            <a:r>
              <a:rPr kumimoji="1" lang="en-US" altLang="zh-CN" dirty="0"/>
              <a:t>0</a:t>
            </a:r>
          </a:p>
          <a:p>
            <a:r>
              <a:rPr kumimoji="1" lang="en-US" altLang="zh-CN" dirty="0"/>
              <a:t>4</a:t>
            </a:r>
            <a:r>
              <a:rPr kumimoji="1" lang="zh-CN" altLang="en-US" dirty="0"/>
              <a:t>、为了解决这个问题，</a:t>
            </a:r>
            <a:r>
              <a:rPr kumimoji="1" lang="en-US" altLang="zh-CN" dirty="0"/>
              <a:t>PBF</a:t>
            </a:r>
            <a:r>
              <a:rPr kumimoji="1" lang="zh-CN" altLang="en-US" dirty="0"/>
              <a:t>借鉴了 </a:t>
            </a:r>
            <a:r>
              <a:rPr kumimoji="1" lang="en-US" altLang="zh-CN" dirty="0"/>
              <a:t>open</a:t>
            </a:r>
            <a:r>
              <a:rPr kumimoji="1" lang="zh-CN" altLang="en-US" dirty="0"/>
              <a:t> </a:t>
            </a:r>
            <a:r>
              <a:rPr kumimoji="1" lang="en-US" altLang="zh-CN" dirty="0"/>
              <a:t>dynamics</a:t>
            </a:r>
            <a:r>
              <a:rPr kumimoji="1" lang="zh-CN" altLang="en-US" dirty="0"/>
              <a:t> </a:t>
            </a:r>
            <a:r>
              <a:rPr kumimoji="1" lang="en-US" altLang="zh-CN" dirty="0"/>
              <a:t>engine</a:t>
            </a:r>
            <a:r>
              <a:rPr kumimoji="1" lang="zh-CN" altLang="en-US" dirty="0"/>
              <a:t> 中的混合约束法，使密度约束变成软约束。具体做法就是加入松弛因子 </a:t>
            </a:r>
            <a:r>
              <a:rPr kumimoji="1" lang="en-US" altLang="zh-CN" dirty="0"/>
              <a:t>epsilon</a:t>
            </a:r>
            <a:r>
              <a:rPr kumimoji="1" lang="zh-CN" altLang="en-US" dirty="0"/>
              <a:t>。</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44</a:t>
            </a:fld>
            <a:endParaRPr lang="zh-CN" altLang="en-US"/>
          </a:p>
        </p:txBody>
      </p:sp>
    </p:spTree>
    <p:extLst>
      <p:ext uri="{BB962C8B-B14F-4D97-AF65-F5344CB8AC3E}">
        <p14:creationId xmlns:p14="http://schemas.microsoft.com/office/powerpoint/2010/main" val="30427158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、根据</a:t>
            </a:r>
            <a:r>
              <a:rPr kumimoji="1" lang="en-US" altLang="zh-CN" dirty="0"/>
              <a:t>PBD</a:t>
            </a:r>
            <a:r>
              <a:rPr kumimoji="1" lang="zh-CN" altLang="en-US" dirty="0"/>
              <a:t>的位置修正公式</a:t>
            </a:r>
            <a:endParaRPr kumimoji="1" lang="en-US" altLang="zh-CN" dirty="0"/>
          </a:p>
          <a:p>
            <a:r>
              <a:rPr kumimoji="1" lang="en-US" altLang="zh-CN" dirty="0"/>
              <a:t>2</a:t>
            </a:r>
            <a:r>
              <a:rPr kumimoji="1" lang="zh-CN" altLang="en-US" dirty="0"/>
              <a:t>、我们可以得到粒子的最终修正位移为：</a:t>
            </a:r>
            <a:endParaRPr kumimoji="1" lang="en-US" altLang="zh-CN" dirty="0"/>
          </a:p>
          <a:p>
            <a:r>
              <a:rPr kumimoji="1" lang="en-US" altLang="zh-CN" dirty="0"/>
              <a:t>3</a:t>
            </a:r>
            <a:r>
              <a:rPr kumimoji="1" lang="zh-CN" altLang="en-US" dirty="0"/>
              <a:t>、这里根据前面提到 </a:t>
            </a:r>
            <a:r>
              <a:rPr kumimoji="1" lang="en-US" altLang="zh-CN" dirty="0"/>
              <a:t>k</a:t>
            </a:r>
            <a:r>
              <a:rPr kumimoji="1" lang="zh-CN" altLang="en-US" dirty="0"/>
              <a:t> 是自己和邻居时候的梯度方向的区别，可以把负号去掉，从关于</a:t>
            </a:r>
            <a:r>
              <a:rPr kumimoji="1" lang="en-US" altLang="zh-CN" dirty="0" err="1"/>
              <a:t>x_j</a:t>
            </a:r>
            <a:r>
              <a:rPr kumimoji="1" lang="zh-CN" altLang="en-US" dirty="0"/>
              <a:t>的梯度变成关于 </a:t>
            </a:r>
            <a:r>
              <a:rPr kumimoji="1" lang="en-US" altLang="zh-CN" dirty="0" err="1"/>
              <a:t>x_i</a:t>
            </a:r>
            <a:r>
              <a:rPr kumimoji="1" lang="zh-CN" altLang="en-US" dirty="0"/>
              <a:t> 的梯度，同时负号变成正号。</a:t>
            </a:r>
            <a:endParaRPr kumimoji="1" lang="en-US" altLang="zh-CN" dirty="0"/>
          </a:p>
          <a:p>
            <a:r>
              <a:rPr kumimoji="1" lang="en-US" altLang="zh-CN" dirty="0"/>
              <a:t>4</a:t>
            </a:r>
            <a:r>
              <a:rPr kumimoji="1" lang="zh-CN" altLang="en-US" dirty="0"/>
              <a:t>、最后化简，可以得到最终的位置修正公式</a:t>
            </a:r>
            <a:endParaRPr kumimoji="1" lang="en-US" altLang="zh-CN" dirty="0"/>
          </a:p>
          <a:p>
            <a:endParaRPr kumimoji="1" lang="en-US" altLang="zh-CN" dirty="0"/>
          </a:p>
          <a:p>
            <a:r>
              <a:rPr kumimoji="1" lang="zh-CN" altLang="en-US" dirty="0"/>
              <a:t>好，自此，</a:t>
            </a:r>
            <a:r>
              <a:rPr kumimoji="1" lang="en-US" altLang="zh-CN" dirty="0"/>
              <a:t>PBF</a:t>
            </a:r>
            <a:r>
              <a:rPr kumimoji="1" lang="zh-CN" altLang="en-US" dirty="0"/>
              <a:t>求解相关的就介绍完了。最后还有个技巧避免一些鬼畜的问题。</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45</a:t>
            </a:fld>
            <a:endParaRPr lang="zh-CN" altLang="en-US"/>
          </a:p>
        </p:txBody>
      </p:sp>
    </p:spTree>
    <p:extLst>
      <p:ext uri="{BB962C8B-B14F-4D97-AF65-F5344CB8AC3E}">
        <p14:creationId xmlns:p14="http://schemas.microsoft.com/office/powerpoint/2010/main" val="29479865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什么鬼畜问题呢？</a:t>
                </a:r>
                <a:endParaRPr lang="en-US" altLang="zh-CN" dirty="0"/>
              </a:p>
              <a:p>
                <a:r>
                  <a:rPr lang="zh-CN" altLang="en-US" dirty="0"/>
                  <a:t>对于采用</a:t>
                </a:r>
                <a:r>
                  <a:rPr lang="en-US" altLang="zh-CN" dirty="0"/>
                  <a:t>SPH</a:t>
                </a:r>
                <a:r>
                  <a:rPr lang="zh-CN" altLang="en-US" dirty="0"/>
                  <a:t>估算密度的流体模拟方法，通常需要</a:t>
                </a:r>
                <a:r>
                  <a:rPr lang="en-US" altLang="zh-CN" dirty="0"/>
                  <a:t>30-40</a:t>
                </a:r>
                <a:r>
                  <a:rPr lang="zh-CN" altLang="en-US" dirty="0"/>
                  <a:t>个邻居粒子才能使密度求值结果趋向于静态密度。</a:t>
                </a:r>
                <a:endParaRPr lang="en-US" altLang="zh-CN" dirty="0"/>
              </a:p>
              <a:p>
                <a:r>
                  <a:rPr lang="en-US" altLang="zh-CN" dirty="0"/>
                  <a:t>1</a:t>
                </a:r>
                <a:r>
                  <a:rPr lang="zh-CN" altLang="en-US" dirty="0"/>
                  <a:t>、在邻居粒子不足的情况下</a:t>
                </a:r>
                <a:endParaRPr lang="en-US" altLang="zh-CN" dirty="0"/>
              </a:p>
              <a:p>
                <a:r>
                  <a:rPr lang="en-US" altLang="zh-CN" dirty="0"/>
                  <a:t>2</a:t>
                </a:r>
                <a:r>
                  <a:rPr lang="zh-CN" altLang="en-US" dirty="0"/>
                  <a:t>、会导致求出的流体密度低于静态密度，也就是前面提到的负压问题</a:t>
                </a:r>
                <a:endParaRPr lang="en-US" altLang="zh-CN" dirty="0"/>
              </a:p>
              <a:p>
                <a:r>
                  <a:rPr lang="en-US" altLang="zh-CN" dirty="0"/>
                  <a:t>3</a:t>
                </a:r>
                <a:r>
                  <a:rPr lang="zh-CN" altLang="en-US" dirty="0"/>
                  <a:t>、负压会导致产生不符合真实情况的凝聚现象</a:t>
                </a:r>
                <a:endParaRPr lang="en-US" altLang="zh-CN" dirty="0"/>
              </a:p>
              <a:p>
                <a:r>
                  <a:rPr lang="en-US" altLang="zh-CN" dirty="0"/>
                  <a:t>4</a:t>
                </a:r>
                <a:r>
                  <a:rPr lang="zh-CN" altLang="en-US" dirty="0"/>
                  <a:t>、如图所示，就会出现这种现象</a:t>
                </a:r>
                <a:endParaRPr lang="en-US" altLang="zh-CN" dirty="0"/>
              </a:p>
              <a:p>
                <a:r>
                  <a:rPr lang="en-US" altLang="zh-CN" dirty="0"/>
                  <a:t>5</a:t>
                </a:r>
                <a:r>
                  <a:rPr lang="zh-CN" altLang="en-US" dirty="0"/>
                  <a:t>、那么如何避免这种现象出现呢？解决方法有两种</a:t>
                </a:r>
                <a:endParaRPr lang="en-US" altLang="zh-CN" dirty="0"/>
              </a:p>
              <a:p>
                <a:r>
                  <a:rPr lang="en-US" altLang="zh-CN" dirty="0"/>
                  <a:t>6</a:t>
                </a:r>
                <a:r>
                  <a:rPr lang="zh-CN" altLang="en-US" dirty="0"/>
                  <a:t>、添加一种排斥力，避免粒子凝聚，前面也提到了一般求力都需要耗费不少力气，所以还有另外一种更快的方法</a:t>
                </a:r>
                <a:endParaRPr lang="en-US" altLang="zh-CN" dirty="0"/>
              </a:p>
              <a:p>
                <a:r>
                  <a:rPr lang="en-US" altLang="zh-CN" dirty="0"/>
                  <a:t>7</a:t>
                </a:r>
                <a:r>
                  <a:rPr lang="zh-CN" altLang="en-US" dirty="0"/>
                  <a:t>、另外一种方法是这样的。前面提到约束有等式约束和不等式约束。等式约束总是会进行约束投影操作，而不等式约束只有违反不等式的时候，也就是</a:t>
                </a:r>
                <a:r>
                  <a:rPr lang="en-US" altLang="zh-CN" dirty="0" err="1"/>
                  <a:t>C_i</a:t>
                </a:r>
                <a:r>
                  <a:rPr lang="zh-CN" altLang="en-US" dirty="0"/>
                  <a:t> </a:t>
                </a:r>
                <a:r>
                  <a:rPr lang="en-US" altLang="zh-CN" dirty="0"/>
                  <a:t>&lt;=</a:t>
                </a:r>
                <a:r>
                  <a:rPr lang="zh-CN" altLang="en-US" dirty="0"/>
                  <a:t> </a:t>
                </a:r>
                <a:r>
                  <a:rPr lang="en-US" altLang="zh-CN" dirty="0"/>
                  <a:t>0</a:t>
                </a:r>
                <a:r>
                  <a:rPr lang="zh-CN" altLang="en-US" dirty="0"/>
                  <a:t>的时候，才进行约束投影。因此，只有</a:t>
                </a:r>
                <a:r>
                  <a:rPr lang="en-US" altLang="zh-CN" dirty="0" err="1"/>
                  <a:t>rho_i</a:t>
                </a:r>
                <a:r>
                  <a:rPr lang="en-US" altLang="zh-CN" dirty="0"/>
                  <a:t>/rho_0-1&lt;=0</a:t>
                </a:r>
                <a:r>
                  <a:rPr lang="zh-CN" altLang="en-US" dirty="0"/>
                  <a:t>时候才进行约束投影。</a:t>
                </a:r>
                <a:endParaRPr lang="en-US" altLang="zh-CN" dirty="0"/>
              </a:p>
              <a:p>
                <a:r>
                  <a:rPr lang="en-US" altLang="zh-CN" dirty="0"/>
                  <a:t>8</a:t>
                </a:r>
                <a:r>
                  <a:rPr lang="zh-CN" altLang="en-US" dirty="0"/>
                  <a:t>、直观理解就是只有粒子靠得比较进的时候，才需要进行让粒子分开的操作，而当约束条件满足的时候，就不进行约束投影了，这就避免的凝聚问题。</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46</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前面介绍了基于拉格朗日视角的</a:t>
            </a:r>
            <a:r>
              <a:rPr lang="en-US" altLang="zh-CN" dirty="0"/>
              <a:t>NS</a:t>
            </a:r>
            <a:r>
              <a:rPr lang="zh-CN" altLang="en-US" dirty="0"/>
              <a:t>方程及其求解，也介绍了工程实现上的</a:t>
            </a:r>
            <a:r>
              <a:rPr lang="en-US" altLang="zh-CN" dirty="0"/>
              <a:t>PBD</a:t>
            </a:r>
            <a:r>
              <a:rPr lang="zh-CN" altLang="en-US" dirty="0"/>
              <a:t>和</a:t>
            </a:r>
            <a:r>
              <a:rPr lang="en-US" altLang="zh-CN" dirty="0"/>
              <a:t>PBF</a:t>
            </a:r>
            <a:r>
              <a:rPr lang="zh-CN" altLang="en-US" dirty="0"/>
              <a:t>方法。而流体力学及其模拟方面，还有很多事情可以做的。例如</a:t>
            </a:r>
            <a:endParaRPr lang="en-US" altLang="zh-CN" dirty="0"/>
          </a:p>
          <a:p>
            <a:r>
              <a:rPr lang="en-US" altLang="zh-CN" dirty="0"/>
              <a:t>1</a:t>
            </a:r>
            <a:r>
              <a:rPr lang="zh-CN" altLang="en-US" dirty="0"/>
              <a:t>、用于实时应用的统一的粒子物理系统，这也是 </a:t>
            </a:r>
            <a:r>
              <a:rPr lang="en-US" altLang="zh-CN" dirty="0" err="1"/>
              <a:t>FleX</a:t>
            </a:r>
            <a:r>
              <a:rPr lang="zh-CN" altLang="en-US" dirty="0"/>
              <a:t> 和 </a:t>
            </a:r>
            <a:r>
              <a:rPr lang="en-US" altLang="zh-CN" dirty="0"/>
              <a:t>obi</a:t>
            </a:r>
            <a:r>
              <a:rPr lang="zh-CN" altLang="en-US" dirty="0"/>
              <a:t> 的系统框架，可以很方便的实现各种不同物质类型的之间的交互模拟</a:t>
            </a:r>
            <a:endParaRPr lang="en-US" altLang="zh-CN" dirty="0"/>
          </a:p>
          <a:p>
            <a:r>
              <a:rPr lang="en-US" altLang="zh-CN" dirty="0"/>
              <a:t>2</a:t>
            </a:r>
            <a:r>
              <a:rPr lang="zh-CN" altLang="en-US" dirty="0"/>
              <a:t>、还有前面只介绍了相对简单的拉格朗日视角的求解，还有可以进一步了解欧拉网格法</a:t>
            </a:r>
            <a:endParaRPr lang="en-US" altLang="zh-CN" dirty="0"/>
          </a:p>
          <a:p>
            <a:r>
              <a:rPr lang="en-US" altLang="zh-CN" dirty="0"/>
              <a:t>3</a:t>
            </a:r>
            <a:r>
              <a:rPr lang="zh-CN" altLang="en-US" dirty="0"/>
              <a:t>、除此以外，还可以使用混合欧拉</a:t>
            </a:r>
            <a:r>
              <a:rPr lang="en-US" altLang="zh-CN" dirty="0"/>
              <a:t>-</a:t>
            </a:r>
            <a:r>
              <a:rPr lang="zh-CN" altLang="en-US" dirty="0"/>
              <a:t>拉格朗日法</a:t>
            </a:r>
            <a:endParaRPr lang="en-US" altLang="zh-CN" dirty="0"/>
          </a:p>
          <a:p>
            <a:r>
              <a:rPr lang="en-US" altLang="zh-CN" dirty="0"/>
              <a:t>4</a:t>
            </a:r>
            <a:r>
              <a:rPr lang="zh-CN" altLang="en-US" dirty="0"/>
              <a:t>、还有上面提到的统一粒子系统，需要通过各种约束来实现的</a:t>
            </a:r>
            <a:endParaRPr lang="en-US" altLang="zh-CN" dirty="0"/>
          </a:p>
          <a:p>
            <a:r>
              <a:rPr lang="en-US" altLang="zh-CN" dirty="0"/>
              <a:t>5</a:t>
            </a:r>
            <a:r>
              <a:rPr lang="zh-CN" altLang="en-US" dirty="0"/>
              <a:t>、在计算机上，为了提高性能，可以加入并行计算</a:t>
            </a:r>
            <a:endParaRPr lang="en-US" altLang="zh-CN" dirty="0"/>
          </a:p>
          <a:p>
            <a:r>
              <a:rPr lang="en-US" altLang="zh-CN" dirty="0"/>
              <a:t>6</a:t>
            </a:r>
            <a:r>
              <a:rPr lang="zh-CN" altLang="en-US" dirty="0"/>
              <a:t>、还有流体中最复杂的涡流和湍流的模拟</a:t>
            </a:r>
            <a:endParaRPr lang="en-US" altLang="zh-CN" dirty="0"/>
          </a:p>
          <a:p>
            <a:r>
              <a:rPr lang="en-US" altLang="zh-CN" dirty="0"/>
              <a:t>7</a:t>
            </a:r>
            <a:r>
              <a:rPr lang="zh-CN" altLang="en-US" dirty="0"/>
              <a:t>、还有这次只介绍了物理模拟部分，还可以去了解流体渲染相关的</a:t>
            </a:r>
            <a:endParaRPr lang="en-US" altLang="zh-CN" dirty="0"/>
          </a:p>
          <a:p>
            <a:r>
              <a:rPr lang="en-US" altLang="zh-CN" dirty="0"/>
              <a:t>8</a:t>
            </a:r>
            <a:r>
              <a:rPr lang="zh-CN" altLang="en-US" dirty="0"/>
              <a:t>、还有很多很多的，例如</a:t>
            </a:r>
            <a:r>
              <a:rPr lang="en-US" altLang="zh-CN" dirty="0"/>
              <a:t>MPM</a:t>
            </a:r>
            <a:r>
              <a:rPr lang="zh-CN" altLang="en-US" dirty="0"/>
              <a:t>等方法也可以进行模拟</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47</a:t>
            </a:fld>
            <a:endParaRPr lang="zh-CN" altLang="en-US"/>
          </a:p>
        </p:txBody>
      </p:sp>
    </p:spTree>
    <p:extLst>
      <p:ext uri="{BB962C8B-B14F-4D97-AF65-F5344CB8AC3E}">
        <p14:creationId xmlns:p14="http://schemas.microsoft.com/office/powerpoint/2010/main" val="19454511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这里是相关的一些参考文献，当然，这不是全部。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48</a:t>
            </a:fld>
            <a:endParaRPr lang="zh-CN" altLang="en-US"/>
          </a:p>
        </p:txBody>
      </p:sp>
    </p:spTree>
    <p:extLst>
      <p:ext uri="{BB962C8B-B14F-4D97-AF65-F5344CB8AC3E}">
        <p14:creationId xmlns:p14="http://schemas.microsoft.com/office/powerpoint/2010/main" val="4006995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我们现在开始研究流体，我们先从观察流体入手。观察流体有两种不同视角</a:t>
            </a:r>
            <a:endParaRPr lang="en-US" altLang="zh-CN" dirty="0"/>
          </a:p>
          <a:p>
            <a:r>
              <a:rPr lang="en-US" altLang="zh-CN" dirty="0"/>
              <a:t>1</a:t>
            </a:r>
            <a:r>
              <a:rPr lang="zh-CN" altLang="en-US" dirty="0"/>
              <a:t>、欧拉视角和拉格朗日视角</a:t>
            </a:r>
            <a:endParaRPr lang="en-US" altLang="zh-CN" dirty="0"/>
          </a:p>
          <a:p>
            <a:r>
              <a:rPr lang="en-US" altLang="zh-CN" dirty="0"/>
              <a:t>2</a:t>
            </a:r>
            <a:r>
              <a:rPr lang="zh-CN" altLang="en-US" dirty="0"/>
              <a:t>、欧拉视角是在固定位置测量流过对应位置的物理量</a:t>
            </a:r>
            <a:endParaRPr lang="en-US" altLang="zh-CN" dirty="0"/>
          </a:p>
          <a:p>
            <a:r>
              <a:rPr lang="en-US" altLang="zh-CN" dirty="0"/>
              <a:t>3</a:t>
            </a:r>
            <a:r>
              <a:rPr lang="zh-CN" altLang="en-US" dirty="0"/>
              <a:t>、拉格朗日视角是把流体视为运动的粒子，粒子携带了物理量</a:t>
            </a:r>
            <a:endParaRPr lang="en-US" altLang="zh-CN" dirty="0"/>
          </a:p>
          <a:p>
            <a:r>
              <a:rPr lang="en-US" altLang="zh-CN" dirty="0"/>
              <a:t>4</a:t>
            </a:r>
            <a:r>
              <a:rPr lang="zh-CN" altLang="en-US" dirty="0"/>
              <a:t>、对于欧拉视角，你可以自己是岿然不动坐在那里，每时每刻问自己流过我这个位置的物质的物理量是多少。</a:t>
            </a:r>
            <a:endParaRPr lang="en-US" altLang="zh-CN" dirty="0"/>
          </a:p>
          <a:p>
            <a:r>
              <a:rPr lang="en-US" altLang="zh-CN" dirty="0"/>
              <a:t>5</a:t>
            </a:r>
            <a:r>
              <a:rPr lang="zh-CN" altLang="en-US" dirty="0"/>
              <a:t>、对于拉格朗日视角，你可以把自己看成随波逐流的小船，每时每刻问自己，我在哪里，我的速度是多少，也就是自己是随模拟物质的一起移动。</a:t>
            </a:r>
            <a:endParaRPr lang="en-US" altLang="zh-CN" dirty="0"/>
          </a:p>
          <a:p>
            <a:r>
              <a:rPr lang="en-US" altLang="zh-CN" dirty="0"/>
              <a:t>6</a:t>
            </a:r>
            <a:r>
              <a:rPr lang="zh-CN" altLang="en-US" dirty="0"/>
              <a:t>、左图是基于欧拉视角的烟雾模拟，右图是开场那个</a:t>
            </a:r>
            <a:r>
              <a:rPr lang="en-US" altLang="zh-CN" dirty="0" err="1"/>
              <a:t>FleX</a:t>
            </a:r>
            <a:r>
              <a:rPr lang="en-US" altLang="zh-CN" dirty="0"/>
              <a:t> Demo</a:t>
            </a:r>
            <a:r>
              <a:rPr lang="zh-CN" altLang="en-US" dirty="0"/>
              <a:t>截图，是基于拉格朗日模拟。</a:t>
            </a:r>
            <a:endParaRPr lang="en-US" altLang="zh-CN" dirty="0"/>
          </a:p>
          <a:p>
            <a:r>
              <a:rPr lang="zh-CN" altLang="en-US" dirty="0"/>
              <a:t>总的来说，欧拉视角和拉格朗日视角只是从不同角度出发，研究同一个运动。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361241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流体力学的核心方程就是</a:t>
            </a:r>
            <a:r>
              <a:rPr lang="en-US" altLang="zh-CN" dirty="0"/>
              <a:t>NS</a:t>
            </a:r>
            <a:r>
              <a:rPr lang="zh-CN" altLang="en-US" dirty="0"/>
              <a:t>方程，也就是纳维</a:t>
            </a:r>
            <a:r>
              <a:rPr lang="en-US" altLang="zh-CN" dirty="0"/>
              <a:t>-</a:t>
            </a:r>
            <a:r>
              <a:rPr lang="zh-CN" altLang="en-US" dirty="0"/>
              <a:t>斯托克斯方程。</a:t>
            </a:r>
            <a:endParaRPr lang="en-US" altLang="zh-CN" dirty="0"/>
          </a:p>
          <a:p>
            <a:r>
              <a:rPr lang="en-US" altLang="zh-CN" dirty="0"/>
              <a:t>NS</a:t>
            </a:r>
            <a:r>
              <a:rPr lang="zh-CN" altLang="en-US" dirty="0"/>
              <a:t>方程经过欧拉、纳维、柯西和斯托克斯四位大神的不断完善，最后得出了适用于可压缩变黏度的黏性流体的运动方程，也是最普适的流体运动方程。也奠定了</a:t>
            </a:r>
            <a:r>
              <a:rPr lang="en-US" altLang="zh-CN" dirty="0"/>
              <a:t>NS</a:t>
            </a:r>
            <a:r>
              <a:rPr lang="zh-CN" altLang="en-US" dirty="0"/>
              <a:t>方程在流体力学中犹如牛顿三大运动定律在经典力学中的地位。</a:t>
            </a:r>
            <a:endParaRPr lang="en-US" altLang="zh-CN" dirty="0"/>
          </a:p>
          <a:p>
            <a:r>
              <a:rPr lang="zh-CN" altLang="en-US" dirty="0"/>
              <a:t>目前方程的精确解或者说光滑解求法数学家们暂时还没有找出来，所以一般都是弱解，也就是近似解。</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4121153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先回顾一些向量微分基础知识，主要是后面会用到的一些基础，没用到的这里就不介绍了。</a:t>
                </a:r>
                <a:endParaRPr lang="en-US" altLang="zh-CN" dirty="0"/>
              </a:p>
              <a:p>
                <a:r>
                  <a:rPr lang="en-US" altLang="zh-CN" dirty="0"/>
                  <a:t>1</a:t>
                </a:r>
                <a:r>
                  <a:rPr lang="zh-CN" altLang="en-US" dirty="0"/>
                  <a:t>、首先看向量微分算子</a:t>
                </a:r>
                <a:r>
                  <a:rPr lang="en-US" altLang="zh-CN" dirty="0" err="1"/>
                  <a:t>Nabla</a:t>
                </a:r>
                <a:r>
                  <a:rPr lang="zh-CN" altLang="en-US" dirty="0"/>
                  <a:t>，记作倒三角，读作 </a:t>
                </a:r>
                <a:r>
                  <a:rPr lang="en-US" altLang="zh-CN" dirty="0"/>
                  <a:t>del</a:t>
                </a:r>
              </a:p>
              <a:p>
                <a:r>
                  <a:rPr lang="en-US" altLang="zh-CN" dirty="0"/>
                  <a:t>2</a:t>
                </a:r>
                <a:r>
                  <a:rPr lang="zh-CN" altLang="en-US" dirty="0"/>
                  <a:t>、然后是梯度。数学表达式是函数</a:t>
                </a:r>
                <a:r>
                  <a:rPr lang="en-US" altLang="zh-CN" dirty="0"/>
                  <a:t>f</a:t>
                </a:r>
                <a:r>
                  <a:rPr lang="zh-CN" altLang="en-US" dirty="0"/>
                  <a:t>分别对</a:t>
                </a:r>
                <a:r>
                  <a:rPr lang="en-US" altLang="zh-CN" dirty="0" err="1"/>
                  <a:t>xyz</a:t>
                </a:r>
                <a:r>
                  <a:rPr lang="zh-CN" altLang="en-US" dirty="0"/>
                  <a:t>求偏导数组成一个三维向量，记作 </a:t>
                </a:r>
                <a:r>
                  <a:rPr lang="en-US" altLang="zh-CN" dirty="0"/>
                  <a:t>del f</a:t>
                </a:r>
                <a:r>
                  <a:rPr lang="zh-CN" altLang="en-US" dirty="0"/>
                  <a:t>，它的物理意义是言梯度方向的方向导数最大，也就是函数值增加最快。它有一个重要性质：梯度方向和等值面垂直</a:t>
                </a:r>
                <a:endParaRPr lang="en-US" altLang="zh-CN" dirty="0"/>
              </a:p>
              <a:p>
                <a:r>
                  <a:rPr lang="en-US" altLang="zh-CN" dirty="0"/>
                  <a:t>3</a:t>
                </a:r>
                <a:r>
                  <a:rPr lang="zh-CN" altLang="en-US" dirty="0"/>
                  <a:t>、散度，它表示成</a:t>
                </a:r>
                <a:r>
                  <a:rPr lang="en-US" altLang="zh-CN" dirty="0" err="1"/>
                  <a:t>nabla</a:t>
                </a:r>
                <a:r>
                  <a:rPr lang="zh-CN" altLang="en-US" dirty="0"/>
                  <a:t>算子与向量场</a:t>
                </a:r>
                <a:r>
                  <a:rPr lang="en-US" altLang="zh-CN" dirty="0"/>
                  <a:t>A</a:t>
                </a:r>
                <a:r>
                  <a:rPr lang="zh-CN" altLang="en-US" dirty="0"/>
                  <a:t>做点乘，其物理意义就是向量场的发散程度。</a:t>
                </a:r>
                <a:endParaRPr lang="en-US" altLang="zh-CN" dirty="0"/>
              </a:p>
              <a:p>
                <a:r>
                  <a:rPr lang="en-US" altLang="zh-CN" dirty="0"/>
                  <a:t>4</a:t>
                </a:r>
                <a:r>
                  <a:rPr lang="zh-CN" altLang="en-US" dirty="0"/>
                  <a:t>、最后一个是拉普拉斯算子，它表示成</a:t>
                </a:r>
                <a:r>
                  <a:rPr lang="en-US" altLang="zh-CN" dirty="0" err="1"/>
                  <a:t>nabla</a:t>
                </a:r>
                <a:r>
                  <a:rPr lang="zh-CN" altLang="en-US" dirty="0"/>
                  <a:t>算子与梯度做点乘。其物理意义是：函数在某一点周围的平均值与该点的函数值的差</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500631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散度，它表示成</a:t>
                </a:r>
                <a:r>
                  <a:rPr lang="en-US" altLang="zh-CN" dirty="0" err="1"/>
                  <a:t>nabla</a:t>
                </a:r>
                <a:r>
                  <a:rPr lang="zh-CN" altLang="en-US" dirty="0"/>
                  <a:t>算子与向量场</a:t>
                </a:r>
                <a:r>
                  <a:rPr lang="en-US" altLang="zh-CN" dirty="0"/>
                  <a:t>A</a:t>
                </a:r>
                <a:r>
                  <a:rPr lang="zh-CN" altLang="en-US" dirty="0"/>
                  <a:t>做点乘，其物理意义就是向量场的发散程度。</a:t>
                </a:r>
                <a:endParaRPr lang="en-US" altLang="zh-CN"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8</a:t>
            </a:fld>
            <a:endParaRPr lang="zh-CN" altLang="en-US"/>
          </a:p>
        </p:txBody>
      </p:sp>
    </p:spTree>
    <p:extLst>
      <p:ext uri="{BB962C8B-B14F-4D97-AF65-F5344CB8AC3E}">
        <p14:creationId xmlns:p14="http://schemas.microsoft.com/office/powerpoint/2010/main" val="2528432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最后一个是拉普拉斯算子，它表示成</a:t>
                </a:r>
                <a:r>
                  <a:rPr lang="en-US" altLang="zh-CN" dirty="0" err="1"/>
                  <a:t>nabla</a:t>
                </a:r>
                <a:r>
                  <a:rPr lang="zh-CN" altLang="en-US" dirty="0"/>
                  <a:t>算子与梯度做点乘。其物理意义是：函数在某一点周围的平均值与该点的函数值的差。它其实就是梯度的散度。</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3777386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54C2281-87CE-4B27-9111-23A02A140A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63981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4AFA3C29-127F-4E11-AEDC-117A7F1ECB21}" type="datetime1">
              <a:rPr lang="zh-CN" altLang="en-US" smtClean="0"/>
              <a:t>2021/7/8</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A2E1353C-917C-467A-AEC7-FA36F1450DA7}" type="datetime1">
              <a:rPr lang="zh-CN" altLang="en-US" smtClean="0"/>
              <a:t>2021/7/8</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8B1A4660-5882-4EC6-9CFA-7530A2B0AAC2}" type="datetime1">
              <a:rPr lang="zh-CN" altLang="en-US" smtClean="0"/>
              <a:t>2021/7/8</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82B3C59-7BF0-4287-BD9D-D9FAD5830C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58413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385D098C-B377-4688-BB87-1D80A78FCB58}" type="datetime1">
              <a:rPr lang="zh-CN" altLang="en-US" smtClean="0"/>
              <a:t>2021/7/8</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37AD2209-D496-4C40-B85D-75D0F14CAD90}" type="datetime1">
              <a:rPr lang="zh-CN" altLang="en-US" smtClean="0"/>
              <a:t>2021/7/8</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1EF4BAEE-E24B-4822-9249-99341C5B7AE7}"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2BD279E-34AF-4685-8114-8405EC4566BA}" type="datetime1">
              <a:rPr lang="zh-CN" altLang="en-US" smtClean="0"/>
              <a:t>2021/7/8</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B66B21AF-60F1-4A65-B780-6BE97FBB0AFE}" type="datetime1">
              <a:rPr lang="zh-CN" altLang="en-US" smtClean="0"/>
              <a:t>2021/7/8</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7ED02FD-5A89-4384-9BC3-85362A023D98}" type="datetime1">
              <a:rPr lang="zh-CN" altLang="en-US" smtClean="0"/>
              <a:t>2021/7/8</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F04F2522-04CB-4E1C-9828-E2B2D1C8880A}" type="datetime1">
              <a:rPr lang="zh-CN" altLang="en-US" smtClean="0"/>
              <a:t>2021/7/8</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9D08B5FE-5FD0-496F-8E17-CC16A9D64A3F}" type="datetime1">
              <a:rPr lang="zh-CN" altLang="en-US" smtClean="0"/>
              <a:t>2021/7/8</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F6FEC03A-1382-406A-A1A7-C861A9CBDEE6}" type="datetime1">
              <a:rPr lang="zh-CN" altLang="en-US" smtClean="0"/>
              <a:t>2021/7/8</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Lst>
  <p:hf sldNum="0" hdr="0" ftr="0" dt="0"/>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815461"/>
      </p:ext>
    </p:extLst>
  </p:cSld>
  <p:clrMap bg1="lt1" tx1="dk1" bg2="lt2" tx2="dk2" accent1="accent1" accent2="accent2" accent3="accent3" accent4="accent4" accent5="accent5" accent6="accent6" hlink="hlink" folHlink="folHlink"/>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11.png"/></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0.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8.crdownload"/><Relationship Id="rId4" Type="http://schemas.openxmlformats.org/officeDocument/2006/relationships/image" Target="../media/image127.png"/></Relationships>
</file>

<file path=ppt/slides/_rels/slide1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3.png"/><Relationship Id="rId4" Type="http://schemas.openxmlformats.org/officeDocument/2006/relationships/image" Target="../media/image9.gif"/></Relationships>
</file>

<file path=ppt/slides/_rels/slide1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600.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1.png"/><Relationship Id="rId7" Type="http://schemas.openxmlformats.org/officeDocument/2006/relationships/image" Target="../media/image670.png"/><Relationship Id="rId12" Type="http://schemas.openxmlformats.org/officeDocument/2006/relationships/image" Target="../media/image33.png"/><Relationship Id="rId17" Type="http://schemas.openxmlformats.org/officeDocument/2006/relationships/image" Target="../media/image79.png"/><Relationship Id="rId2" Type="http://schemas.openxmlformats.org/officeDocument/2006/relationships/notesSlide" Target="../notesSlides/notesSlide19.xml"/><Relationship Id="rId16"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660.png"/><Relationship Id="rId11" Type="http://schemas.openxmlformats.org/officeDocument/2006/relationships/image" Target="../media/image76.png"/><Relationship Id="rId5" Type="http://schemas.openxmlformats.org/officeDocument/2006/relationships/image" Target="../media/image72.png"/><Relationship Id="rId15" Type="http://schemas.openxmlformats.org/officeDocument/2006/relationships/image" Target="../media/image77.png"/><Relationship Id="rId10" Type="http://schemas.openxmlformats.org/officeDocument/2006/relationships/image" Target="../media/image75.png"/><Relationship Id="rId4" Type="http://schemas.openxmlformats.org/officeDocument/2006/relationships/image" Target="../media/image711.png"/><Relationship Id="rId9" Type="http://schemas.openxmlformats.org/officeDocument/2006/relationships/image" Target="../media/image7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7.gif"/><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613.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911.png"/></Relationships>
</file>

<file path=ppt/slides/_rels/slide32.xml.rels><?xml version="1.0" encoding="UTF-8" standalone="yes"?>
<Relationships xmlns="http://schemas.openxmlformats.org/package/2006/relationships"><Relationship Id="rId3" Type="http://schemas.openxmlformats.org/officeDocument/2006/relationships/image" Target="../media/image811.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1010.png"/><Relationship Id="rId4" Type="http://schemas.openxmlformats.org/officeDocument/2006/relationships/image" Target="../media/image910.png"/></Relationships>
</file>

<file path=ppt/slides/_rels/slide33.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image" Target="../media/image138.png"/><Relationship Id="rId4" Type="http://schemas.openxmlformats.org/officeDocument/2006/relationships/image" Target="../media/image1210.png"/></Relationships>
</file>

<file path=ppt/slides/_rels/slide34.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80.png"/><Relationship Id="rId5" Type="http://schemas.openxmlformats.org/officeDocument/2006/relationships/image" Target="../media/image920.png"/><Relationship Id="rId4" Type="http://schemas.openxmlformats.org/officeDocument/2006/relationships/image" Target="../media/image160.png"/></Relationships>
</file>

<file path=ppt/slides/_rels/slide35.xml.rels><?xml version="1.0" encoding="UTF-8" standalone="yes"?>
<Relationships xmlns="http://schemas.openxmlformats.org/package/2006/relationships"><Relationship Id="rId8" Type="http://schemas.openxmlformats.org/officeDocument/2006/relationships/image" Target="../media/image950.png"/><Relationship Id="rId3" Type="http://schemas.openxmlformats.org/officeDocument/2006/relationships/image" Target="../media/image200.png"/><Relationship Id="rId7" Type="http://schemas.openxmlformats.org/officeDocument/2006/relationships/image" Target="../media/image960.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951.png"/><Relationship Id="rId5" Type="http://schemas.openxmlformats.org/officeDocument/2006/relationships/image" Target="../media/image940.png"/><Relationship Id="rId4" Type="http://schemas.openxmlformats.org/officeDocument/2006/relationships/image" Target="../media/image930.png"/></Relationships>
</file>

<file path=ppt/slides/_rels/slide3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70.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42.png"/><Relationship Id="rId11" Type="http://schemas.openxmlformats.org/officeDocument/2006/relationships/image" Target="../media/image106.png"/><Relationship Id="rId5" Type="http://schemas.openxmlformats.org/officeDocument/2006/relationships/image" Target="../media/image99.png"/><Relationship Id="rId10" Type="http://schemas.openxmlformats.org/officeDocument/2006/relationships/image" Target="../media/image105.png"/><Relationship Id="rId4" Type="http://schemas.openxmlformats.org/officeDocument/2006/relationships/image" Target="../media/image98.png"/><Relationship Id="rId9" Type="http://schemas.openxmlformats.org/officeDocument/2006/relationships/image" Target="../media/image104.png"/></Relationships>
</file>

<file path=ppt/slides/_rels/slide37.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37.xml"/><Relationship Id="rId1" Type="http://schemas.openxmlformats.org/officeDocument/2006/relationships/slideLayout" Target="../slideLayouts/slideLayout5.xml"/><Relationship Id="rId5" Type="http://schemas.openxmlformats.org/officeDocument/2006/relationships/image" Target="../media/image900.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108.png"/></Relationships>
</file>

<file path=ppt/slides/_rels/slide39.xml.rels><?xml version="1.0" encoding="UTF-8" standalone="yes"?>
<Relationships xmlns="http://schemas.openxmlformats.org/package/2006/relationships"><Relationship Id="rId8" Type="http://schemas.openxmlformats.org/officeDocument/2006/relationships/image" Target="../media/image1090.png"/><Relationship Id="rId3" Type="http://schemas.openxmlformats.org/officeDocument/2006/relationships/image" Target="../media/image109.png"/><Relationship Id="rId7" Type="http://schemas.openxmlformats.org/officeDocument/2006/relationships/image" Target="../media/image1080.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070.png"/><Relationship Id="rId11" Type="http://schemas.openxmlformats.org/officeDocument/2006/relationships/image" Target="../media/image112.png"/><Relationship Id="rId5" Type="http://schemas.openxmlformats.org/officeDocument/2006/relationships/image" Target="../media/image1060.png"/><Relationship Id="rId10" Type="http://schemas.openxmlformats.org/officeDocument/2006/relationships/image" Target="../media/image97.png"/><Relationship Id="rId4" Type="http://schemas.openxmlformats.org/officeDocument/2006/relationships/image" Target="../media/image1050.png"/><Relationship Id="rId9" Type="http://schemas.openxmlformats.org/officeDocument/2006/relationships/image" Target="../media/image11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46.png"/><Relationship Id="rId7" Type="http://schemas.openxmlformats.org/officeDocument/2006/relationships/image" Target="../media/image363.png"/><Relationship Id="rId12" Type="http://schemas.openxmlformats.org/officeDocument/2006/relationships/image" Target="../media/image122.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351.png"/><Relationship Id="rId11" Type="http://schemas.openxmlformats.org/officeDocument/2006/relationships/image" Target="../media/image121.png"/><Relationship Id="rId5" Type="http://schemas.openxmlformats.org/officeDocument/2006/relationships/image" Target="../media/image341.png"/><Relationship Id="rId10" Type="http://schemas.openxmlformats.org/officeDocument/2006/relationships/image" Target="../media/image120.png"/><Relationship Id="rId9" Type="http://schemas.openxmlformats.org/officeDocument/2006/relationships/image" Target="../media/image119.png"/></Relationships>
</file>

<file path=ppt/slides/_rels/slide4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430.png"/></Relationships>
</file>

<file path=ppt/slides/_rels/slide45.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3" Type="http://schemas.openxmlformats.org/officeDocument/2006/relationships/image" Target="../media/image126.png"/><Relationship Id="rId7" Type="http://schemas.openxmlformats.org/officeDocument/2006/relationships/image" Target="../media/image480.png"/><Relationship Id="rId12" Type="http://schemas.openxmlformats.org/officeDocument/2006/relationships/image" Target="../media/image132.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470.png"/><Relationship Id="rId11" Type="http://schemas.openxmlformats.org/officeDocument/2006/relationships/image" Target="../media/image131.png"/><Relationship Id="rId5" Type="http://schemas.openxmlformats.org/officeDocument/2006/relationships/image" Target="../media/image460.png"/><Relationship Id="rId10" Type="http://schemas.openxmlformats.org/officeDocument/2006/relationships/image" Target="../media/image130.png"/><Relationship Id="rId4" Type="http://schemas.openxmlformats.org/officeDocument/2006/relationships/image" Target="../media/image47.png"/><Relationship Id="rId9" Type="http://schemas.openxmlformats.org/officeDocument/2006/relationships/image" Target="../media/image129.png"/><Relationship Id="rId14"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hyperlink" Target="https://dl.acm.org/doi/10.1016/j.jvcir.2007.01.005"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hyperlink" Target="https://zhuanlan.zhihu.com/p/49536480" TargetMode="External"/><Relationship Id="rId5" Type="http://schemas.openxmlformats.org/officeDocument/2006/relationships/hyperlink" Target="https://zhuanlan.zhihu.com/p/48737753" TargetMode="External"/><Relationship Id="rId4" Type="http://schemas.openxmlformats.org/officeDocument/2006/relationships/hyperlink" Target="https://dl.acm.org/doi/10.1145/2601097.2601152"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127E5-06F8-4E00-9FBC-F6D45C417C81}"/>
              </a:ext>
            </a:extLst>
          </p:cNvPr>
          <p:cNvSpPr>
            <a:spLocks noGrp="1"/>
          </p:cNvSpPr>
          <p:nvPr>
            <p:ph type="ctrTitle"/>
          </p:nvPr>
        </p:nvSpPr>
        <p:spPr/>
        <p:txBody>
          <a:bodyPr/>
          <a:lstStyle/>
          <a:p>
            <a:r>
              <a:rPr lang="zh-CN" altLang="en-US" dirty="0"/>
              <a:t>基于物理的流体模拟入门</a:t>
            </a:r>
          </a:p>
        </p:txBody>
      </p:sp>
      <p:sp>
        <p:nvSpPr>
          <p:cNvPr id="3" name="副标题 2">
            <a:extLst>
              <a:ext uri="{FF2B5EF4-FFF2-40B4-BE49-F238E27FC236}">
                <a16:creationId xmlns:a16="http://schemas.microsoft.com/office/drawing/2014/main" id="{8506561F-2F21-4F2E-943B-A326D60175CE}"/>
              </a:ext>
            </a:extLst>
          </p:cNvPr>
          <p:cNvSpPr>
            <a:spLocks noGrp="1"/>
          </p:cNvSpPr>
          <p:nvPr>
            <p:ph type="subTitle" idx="1"/>
          </p:nvPr>
        </p:nvSpPr>
        <p:spPr>
          <a:xfrm>
            <a:off x="1524000" y="3945987"/>
            <a:ext cx="9144000" cy="995129"/>
          </a:xfrm>
        </p:spPr>
        <p:txBody>
          <a:bodyPr/>
          <a:lstStyle/>
          <a:p>
            <a:r>
              <a:rPr lang="zh-CN" altLang="en-US" b="1" dirty="0">
                <a:solidFill>
                  <a:srgbClr val="3193CF"/>
                </a:solidFill>
                <a:latin typeface="微软雅黑" panose="020B0503020204020204" pitchFamily="34" charset="-122"/>
                <a:ea typeface="微软雅黑" panose="020B0503020204020204" pitchFamily="34" charset="-122"/>
              </a:rPr>
              <a:t>公共技术组</a:t>
            </a:r>
            <a:endParaRPr lang="en-US" altLang="zh-CN" b="1" dirty="0">
              <a:solidFill>
                <a:srgbClr val="3193CF"/>
              </a:solidFill>
              <a:latin typeface="微软雅黑" panose="020B0503020204020204" pitchFamily="34" charset="-122"/>
              <a:ea typeface="微软雅黑" panose="020B0503020204020204" pitchFamily="34" charset="-122"/>
            </a:endParaRPr>
          </a:p>
          <a:p>
            <a:r>
              <a:rPr lang="en-US" altLang="zh-CN" b="1" dirty="0">
                <a:solidFill>
                  <a:srgbClr val="3193CF"/>
                </a:solidFill>
                <a:latin typeface="微软雅黑" panose="020B0503020204020204" pitchFamily="34" charset="-122"/>
                <a:ea typeface="微软雅黑" panose="020B0503020204020204" pitchFamily="34" charset="-122"/>
              </a:rPr>
              <a:t>2021.7</a:t>
            </a:r>
            <a:endParaRPr lang="zh-CN" altLang="en-US" b="1" dirty="0">
              <a:solidFill>
                <a:srgbClr val="3193C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516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b="1" dirty="0">
                <a:solidFill>
                  <a:schemeClr val="accent1"/>
                </a:solidFill>
              </a:rPr>
              <a:t>NS</a:t>
            </a:r>
            <a:r>
              <a:rPr kumimoji="1" lang="zh-CN" altLang="en-US" b="1" dirty="0">
                <a:solidFill>
                  <a:schemeClr val="accent1"/>
                </a:solidFill>
              </a:rPr>
              <a:t>方程的推导</a:t>
            </a:r>
            <a:endParaRPr kumimoji="1" lang="en-US" altLang="zh-CN" b="1" dirty="0">
              <a:solidFill>
                <a:schemeClr val="accent1"/>
              </a:solidFill>
            </a:endParaRPr>
          </a:p>
          <a:p>
            <a:pPr lvl="1"/>
            <a:r>
              <a:rPr kumimoji="1" lang="en-US" altLang="zh-CN" dirty="0"/>
              <a:t>NS</a:t>
            </a:r>
            <a:r>
              <a:rPr kumimoji="1" lang="zh-CN" altLang="en-US" dirty="0"/>
              <a:t>方程求解</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1085016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两种视角</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chemeClr val="tx1"/>
                              </a:solidFill>
                              <a:latin typeface="Cambria Math" panose="02040503050406030204" pitchFamily="18" charset="0"/>
                            </a:rPr>
                          </m:ctrlPr>
                        </m:fPr>
                        <m:num>
                          <m:r>
                            <a:rPr lang="en-US" altLang="zh-CN" i="1">
                              <a:solidFill>
                                <a:schemeClr val="tx1"/>
                              </a:solidFill>
                              <a:latin typeface="Cambria Math" panose="02040503050406030204" pitchFamily="18" charset="0"/>
                            </a:rPr>
                            <m:t>𝐷</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en-US" altLang="zh-CN" i="1">
                              <a:solidFill>
                                <a:schemeClr val="tx1"/>
                              </a:solidFill>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dirty="0"/>
              </a:p>
              <a:p>
                <a:pPr marL="457200" lvl="1" indent="0">
                  <a:buNone/>
                </a:pPr>
                <a:r>
                  <a:rPr lang="zh-CN" altLang="en-US" dirty="0">
                    <a:latin typeface="Cambria Math" panose="02040503050406030204" pitchFamily="18" charset="0"/>
                  </a:rPr>
                  <a:t>动量方程</a:t>
                </a:r>
                <a:endParaRPr lang="en-US" altLang="zh-CN"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smtClean="0">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pPr marL="457200" lvl="1" indent="0">
                  <a:buNone/>
                </a:pPr>
                <a:r>
                  <a:rPr lang="zh-CN" altLang="en-US" dirty="0">
                    <a:latin typeface="Cambria Math" panose="02040503050406030204" pitchFamily="18" charset="0"/>
                  </a:rPr>
                  <a:t>质量守恒方程</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=0</m:t>
                      </m:r>
                    </m:oMath>
                  </m:oMathPara>
                </a14:m>
                <a:endParaRPr lang="en-US" altLang="zh-CN" dirty="0"/>
              </a:p>
              <a:p>
                <a:pPr marL="0" indent="0">
                  <a:buNone/>
                </a:pPr>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86" t="-17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D5E3F685-33D4-4CA0-9FF4-05D833625202}"/>
                  </a:ext>
                </a:extLst>
              </p:cNvPr>
              <p:cNvSpPr/>
              <p:nvPr/>
            </p:nvSpPr>
            <p:spPr>
              <a:xfrm>
                <a:off x="8863778" y="2204864"/>
                <a:ext cx="2490022" cy="2031325"/>
              </a:xfrm>
              <a:prstGeom prst="rect">
                <a:avLst/>
              </a:prstGeom>
              <a:noFill/>
              <a:ln w="12700"/>
            </p:spPr>
            <p:style>
              <a:lnRef idx="1">
                <a:schemeClr val="accent6"/>
              </a:lnRef>
              <a:fillRef idx="2">
                <a:schemeClr val="accent6"/>
              </a:fillRef>
              <a:effectRef idx="1">
                <a:schemeClr val="accent6"/>
              </a:effectRef>
              <a:fontRef idx="minor">
                <a:schemeClr val="dk1"/>
              </a:fontRef>
            </p:style>
            <p:txBody>
              <a:bodyPr wrap="square">
                <a:spAutoFit/>
              </a:bodyPr>
              <a:lstStyle/>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6" name="矩形 5">
                <a:extLst>
                  <a:ext uri="{FF2B5EF4-FFF2-40B4-BE49-F238E27FC236}">
                    <a16:creationId xmlns:a16="http://schemas.microsoft.com/office/drawing/2014/main" id="{D5E3F685-33D4-4CA0-9FF4-05D833625202}"/>
                  </a:ext>
                </a:extLst>
              </p:cNvPr>
              <p:cNvSpPr>
                <a:spLocks noRot="1" noChangeAspect="1" noMove="1" noResize="1" noEditPoints="1" noAdjustHandles="1" noChangeArrowheads="1" noChangeShapeType="1" noTextEdit="1"/>
              </p:cNvSpPr>
              <p:nvPr/>
            </p:nvSpPr>
            <p:spPr>
              <a:xfrm>
                <a:off x="8863778" y="2204864"/>
                <a:ext cx="2490022" cy="2031325"/>
              </a:xfrm>
              <a:prstGeom prst="rect">
                <a:avLst/>
              </a:prstGeom>
              <a:blipFill>
                <a:blip r:embed="rId4"/>
                <a:stretch>
                  <a:fillRect l="-1217" t="-1493" r="-243" b="-35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3944700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𝐹</m:t>
                        </m:r>
                      </m:e>
                    </m:acc>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endParaRPr lang="en-US" altLang="zh-CN" dirty="0"/>
              </a:p>
              <a:p>
                <a:pPr lvl="1"/>
                <a:r>
                  <a:rPr lang="zh-CN" altLang="en-US" dirty="0"/>
                  <a:t>压力：</a:t>
                </a:r>
                <a:endParaRPr lang="en-US" altLang="zh-CN" dirty="0"/>
              </a:p>
              <a:p>
                <a:pPr lvl="1"/>
                <a:r>
                  <a:rPr lang="zh-CN" altLang="en-US" dirty="0"/>
                  <a:t>黏力：</a:t>
                </a:r>
                <a:endParaRPr lang="en-US" altLang="zh-CN" dirty="0"/>
              </a:p>
              <a:p>
                <a14:m>
                  <m:oMath xmlns:m="http://schemas.openxmlformats.org/officeDocument/2006/math">
                    <m:r>
                      <a:rPr lang="en-US" altLang="zh-CN" i="1" smtClean="0">
                        <a:solidFill>
                          <a:schemeClr val="accent1"/>
                        </a:solidFill>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solidFill>
                          <a:schemeClr val="accent1"/>
                        </a:solidFill>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en-US" altLang="zh-CN" b="0" i="1" smtClean="0">
                            <a:solidFill>
                              <a:schemeClr val="accent1"/>
                            </a:solidFill>
                            <a:latin typeface="Cambria Math" panose="02040503050406030204" pitchFamily="18" charset="0"/>
                            <a:ea typeface="Cambria Math" panose="02040503050406030204" pitchFamily="18" charset="0"/>
                          </a:rPr>
                          <m:t>1</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rgbClr val="C00000"/>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rgbClr val="C00000"/>
                    </a:solidFill>
                  </a:rPr>
                  <a:t>（动力粘性系数）</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34B8D6C-0484-4DAC-91F0-932EFFDD0604}"/>
                  </a:ext>
                </a:extLst>
              </p:cNvPr>
              <p:cNvSpPr/>
              <p:nvPr/>
            </p:nvSpPr>
            <p:spPr>
              <a:xfrm>
                <a:off x="7071170" y="3730178"/>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xmlns="">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7071170" y="3730178"/>
                <a:ext cx="1110176" cy="461665"/>
              </a:xfrm>
              <a:prstGeom prst="rect">
                <a:avLst/>
              </a:prstGeom>
              <a:blipFill>
                <a:blip r:embed="rId4"/>
                <a:stretch>
                  <a:fillRect b="-9211"/>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93FE25B0-CC2D-44D8-8D32-353EDD01AFFD}"/>
              </a:ext>
            </a:extLst>
          </p:cNvPr>
          <p:cNvGrpSpPr/>
          <p:nvPr/>
        </p:nvGrpSpPr>
        <p:grpSpPr>
          <a:xfrm>
            <a:off x="7890955" y="4575040"/>
            <a:ext cx="3187091" cy="1465449"/>
            <a:chOff x="8246844" y="4782333"/>
            <a:chExt cx="3187091" cy="1465449"/>
          </a:xfrm>
        </p:grpSpPr>
        <p:sp>
          <p:nvSpPr>
            <p:cNvPr id="22" name="椭圆 21">
              <a:extLst>
                <a:ext uri="{FF2B5EF4-FFF2-40B4-BE49-F238E27FC236}">
                  <a16:creationId xmlns:a16="http://schemas.microsoft.com/office/drawing/2014/main" id="{99ABDF7C-6DAB-49F7-B863-F0E4254F6985}"/>
                </a:ext>
              </a:extLst>
            </p:cNvPr>
            <p:cNvSpPr/>
            <p:nvPr/>
          </p:nvSpPr>
          <p:spPr>
            <a:xfrm>
              <a:off x="9280722" y="492465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a:extLst>
                <a:ext uri="{FF2B5EF4-FFF2-40B4-BE49-F238E27FC236}">
                  <a16:creationId xmlns:a16="http://schemas.microsoft.com/office/drawing/2014/main" id="{8FD07725-CC68-4CD3-9AEB-D39A1F635C7D}"/>
                </a:ext>
              </a:extLst>
            </p:cNvPr>
            <p:cNvCxnSpPr/>
            <p:nvPr/>
          </p:nvCxnSpPr>
          <p:spPr>
            <a:xfrm flipV="1">
              <a:off x="9487820" y="4782333"/>
              <a:ext cx="818702" cy="33395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F50D65EF-9C64-406E-A47C-E9824FC0B109}"/>
                </a:ext>
              </a:extLst>
            </p:cNvPr>
            <p:cNvSpPr/>
            <p:nvPr/>
          </p:nvSpPr>
          <p:spPr>
            <a:xfrm>
              <a:off x="9484832" y="5340212"/>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箭头连接符 25">
              <a:extLst>
                <a:ext uri="{FF2B5EF4-FFF2-40B4-BE49-F238E27FC236}">
                  <a16:creationId xmlns:a16="http://schemas.microsoft.com/office/drawing/2014/main" id="{2006E2BA-B1CD-49DE-8ACE-21C4DA44F7EC}"/>
                </a:ext>
              </a:extLst>
            </p:cNvPr>
            <p:cNvCxnSpPr>
              <a:cxnSpLocks/>
            </p:cNvCxnSpPr>
            <p:nvPr/>
          </p:nvCxnSpPr>
          <p:spPr>
            <a:xfrm>
              <a:off x="9681965" y="5550783"/>
              <a:ext cx="793356" cy="22324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7630ACF0-DF23-42F2-AEC6-7483DC0B2864}"/>
                </a:ext>
              </a:extLst>
            </p:cNvPr>
            <p:cNvSpPr/>
            <p:nvPr/>
          </p:nvSpPr>
          <p:spPr>
            <a:xfrm>
              <a:off x="8246844" y="5878450"/>
              <a:ext cx="3187091" cy="369332"/>
            </a:xfrm>
            <a:prstGeom prst="rect">
              <a:avLst/>
            </a:prstGeom>
          </p:spPr>
          <p:txBody>
            <a:bodyPr wrap="none">
              <a:spAutoFit/>
            </a:bodyPr>
            <a:lstStyle/>
            <a:p>
              <a:r>
                <a:rPr lang="en-US" altLang="zh-CN" dirty="0"/>
                <a:t>Diffusion</a:t>
              </a:r>
              <a:r>
                <a:rPr lang="zh-CN" altLang="en-US" dirty="0"/>
                <a:t> </a:t>
              </a:r>
              <a:r>
                <a:rPr lang="en-US" altLang="zh-CN" dirty="0"/>
                <a:t>of (relative) velocities</a:t>
              </a:r>
            </a:p>
          </p:txBody>
        </p:sp>
      </p:grpSp>
      <p:sp>
        <p:nvSpPr>
          <p:cNvPr id="15" name="矩形: 圆角 14">
            <a:extLst>
              <a:ext uri="{FF2B5EF4-FFF2-40B4-BE49-F238E27FC236}">
                <a16:creationId xmlns:a16="http://schemas.microsoft.com/office/drawing/2014/main" id="{4F1A125A-C3BF-4119-A4CA-CC2927937461}"/>
              </a:ext>
            </a:extLst>
          </p:cNvPr>
          <p:cNvSpPr/>
          <p:nvPr/>
        </p:nvSpPr>
        <p:spPr>
          <a:xfrm>
            <a:off x="671908" y="5333540"/>
            <a:ext cx="6637762" cy="773962"/>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FB396FCC-485E-47CA-B8AE-E4B9BEC6C41C}"/>
              </a:ext>
            </a:extLst>
          </p:cNvPr>
          <p:cNvGrpSpPr/>
          <p:nvPr/>
        </p:nvGrpSpPr>
        <p:grpSpPr>
          <a:xfrm>
            <a:off x="8007649" y="2243140"/>
            <a:ext cx="2081212" cy="1758154"/>
            <a:chOff x="8007649" y="2243140"/>
            <a:chExt cx="2081212" cy="1758154"/>
          </a:xfrm>
        </p:grpSpPr>
        <p:sp>
          <p:nvSpPr>
            <p:cNvPr id="37" name="箭头: 右 36">
              <a:extLst>
                <a:ext uri="{FF2B5EF4-FFF2-40B4-BE49-F238E27FC236}">
                  <a16:creationId xmlns:a16="http://schemas.microsoft.com/office/drawing/2014/main" id="{3CE35CF6-8503-4535-9AA0-6AF7DFEEA047}"/>
                </a:ext>
              </a:extLst>
            </p:cNvPr>
            <p:cNvSpPr/>
            <p:nvPr/>
          </p:nvSpPr>
          <p:spPr>
            <a:xfrm rot="8344526">
              <a:off x="8157086" y="349120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0F6692B-BD77-4768-8444-7F96E7B32D72}"/>
                </a:ext>
              </a:extLst>
            </p:cNvPr>
            <p:cNvSpPr/>
            <p:nvPr/>
          </p:nvSpPr>
          <p:spPr>
            <a:xfrm>
              <a:off x="8845847" y="2919413"/>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8568432" y="2644776"/>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9188750" y="2474517"/>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9045873" y="2243140"/>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8229104" y="2312296"/>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8264229" y="2509839"/>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8007649" y="3094040"/>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9645950" y="3101977"/>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8398769" y="3550642"/>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9055398" y="3599658"/>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9405371" y="3522364"/>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9473162" y="3429994"/>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9272990" y="258922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987810B-88F2-4376-ACFF-1EE853E58CB4}"/>
                  </a:ext>
                </a:extLst>
              </p:cNvPr>
              <p:cNvSpPr/>
              <p:nvPr/>
            </p:nvSpPr>
            <p:spPr>
              <a:xfrm>
                <a:off x="2311185" y="2739924"/>
                <a:ext cx="63581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𝑚</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𝑔</m:t>
                          </m:r>
                        </m:e>
                      </m:acc>
                    </m:oMath>
                  </m:oMathPara>
                </a14:m>
                <a:endParaRPr lang="zh-CN" altLang="en-US" sz="2000" dirty="0"/>
              </a:p>
            </p:txBody>
          </p:sp>
        </mc:Choice>
        <mc:Fallback xmlns="">
          <p:sp>
            <p:nvSpPr>
              <p:cNvPr id="4" name="矩形 3">
                <a:extLst>
                  <a:ext uri="{FF2B5EF4-FFF2-40B4-BE49-F238E27FC236}">
                    <a16:creationId xmlns:a16="http://schemas.microsoft.com/office/drawing/2014/main" id="{5987810B-88F2-4376-ACFF-1EE853E58CB4}"/>
                  </a:ext>
                </a:extLst>
              </p:cNvPr>
              <p:cNvSpPr>
                <a:spLocks noRot="1" noChangeAspect="1" noMove="1" noResize="1" noEditPoints="1" noAdjustHandles="1" noChangeArrowheads="1" noChangeShapeType="1" noTextEdit="1"/>
              </p:cNvSpPr>
              <p:nvPr/>
            </p:nvSpPr>
            <p:spPr>
              <a:xfrm>
                <a:off x="2311185" y="2739924"/>
                <a:ext cx="635815" cy="400110"/>
              </a:xfrm>
              <a:prstGeom prst="rect">
                <a:avLst/>
              </a:prstGeom>
              <a:blipFill>
                <a:blip r:embed="rId6"/>
                <a:stretch>
                  <a:fillRect t="-18182" r="-46154"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AD590C04-9163-4411-AED8-5640263C043F}"/>
                  </a:ext>
                </a:extLst>
              </p:cNvPr>
              <p:cNvSpPr/>
              <p:nvPr/>
            </p:nvSpPr>
            <p:spPr>
              <a:xfrm>
                <a:off x="2311185" y="3455257"/>
                <a:ext cx="226754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000" i="1">
                          <a:latin typeface="Cambria Math" panose="02040503050406030204" pitchFamily="18" charset="0"/>
                          <a:ea typeface="Cambria Math" panose="02040503050406030204" pitchFamily="18" charset="0"/>
                        </a:rPr>
                        <m:t>V</m:t>
                      </m:r>
                      <m:r>
                        <a:rPr lang="zh-CN" altLang="en-US" sz="2000" i="1" smtClean="0">
                          <a:solidFill>
                            <a:srgbClr val="C00000"/>
                          </a:solidFill>
                          <a:latin typeface="Cambria Math" panose="02040503050406030204" pitchFamily="18" charset="0"/>
                          <a:ea typeface="Cambria Math" panose="02040503050406030204" pitchFamily="18" charset="0"/>
                        </a:rPr>
                        <m:t>𝜇</m:t>
                      </m:r>
                      <m:r>
                        <m:rPr>
                          <m:sty m:val="p"/>
                        </m:rPr>
                        <a:rPr lang="zh-CN" altLang="en-US"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m:t>
                      </m:r>
                      <m:r>
                        <m:rPr>
                          <m:sty m:val="p"/>
                        </m:rPr>
                        <a:rPr lang="zh-CN" altLang="en-US" sz="2000" i="1">
                          <a:latin typeface="Cambria Math" panose="02040503050406030204" pitchFamily="18" charset="0"/>
                          <a:ea typeface="Cambria Math" panose="02040503050406030204" pitchFamily="18" charset="0"/>
                        </a:rPr>
                        <m:t>∇</m:t>
                      </m:r>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r>
                        <m:rPr>
                          <m:sty m:val="p"/>
                        </m:rPr>
                        <a:rPr lang="en-US" altLang="zh-CN" sz="2000" i="1">
                          <a:latin typeface="Cambria Math" panose="02040503050406030204" pitchFamily="18" charset="0"/>
                          <a:ea typeface="Cambria Math" panose="02040503050406030204" pitchFamily="18" charset="0"/>
                        </a:rPr>
                        <m:t>V</m:t>
                      </m:r>
                      <m:r>
                        <a:rPr lang="zh-CN" altLang="en-US" sz="2000" i="1" smtClean="0">
                          <a:solidFill>
                            <a:srgbClr val="C00000"/>
                          </a:solidFill>
                          <a:latin typeface="Cambria Math" panose="02040503050406030204" pitchFamily="18" charset="0"/>
                          <a:ea typeface="Cambria Math" panose="02040503050406030204" pitchFamily="18" charset="0"/>
                        </a:rPr>
                        <m:t>𝜇</m:t>
                      </m:r>
                      <m:sSup>
                        <m:sSupPr>
                          <m:ctrlPr>
                            <a:rPr lang="en-US" altLang="zh-CN" sz="2000" i="1">
                              <a:latin typeface="Cambria Math" panose="02040503050406030204" pitchFamily="18" charset="0"/>
                              <a:ea typeface="Cambria Math" panose="02040503050406030204" pitchFamily="18" charset="0"/>
                            </a:rPr>
                          </m:ctrlPr>
                        </m:sSupPr>
                        <m:e>
                          <m:r>
                            <m:rPr>
                              <m:sty m:val="p"/>
                            </m:rPr>
                            <a:rPr lang="en-US" altLang="zh-CN" sz="2000" i="1">
                              <a:latin typeface="Cambria Math" panose="02040503050406030204" pitchFamily="18" charset="0"/>
                              <a:ea typeface="Cambria Math" panose="02040503050406030204" pitchFamily="18" charset="0"/>
                            </a:rPr>
                            <m:t>∇</m:t>
                          </m:r>
                        </m:e>
                        <m:sup>
                          <m:r>
                            <a:rPr lang="en-US" altLang="zh-CN" sz="2000" i="1">
                              <a:latin typeface="Cambria Math" panose="02040503050406030204" pitchFamily="18" charset="0"/>
                              <a:ea typeface="Cambria Math" panose="02040503050406030204" pitchFamily="18" charset="0"/>
                            </a:rPr>
                            <m:t>2</m:t>
                          </m:r>
                        </m:sup>
                      </m:sSup>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oMath>
                  </m:oMathPara>
                </a14:m>
                <a:endParaRPr lang="zh-CN" altLang="en-US" sz="2000" dirty="0"/>
              </a:p>
            </p:txBody>
          </p:sp>
        </mc:Choice>
        <mc:Fallback xmlns="">
          <p:sp>
            <p:nvSpPr>
              <p:cNvPr id="20" name="矩形 19">
                <a:extLst>
                  <a:ext uri="{FF2B5EF4-FFF2-40B4-BE49-F238E27FC236}">
                    <a16:creationId xmlns:a16="http://schemas.microsoft.com/office/drawing/2014/main" id="{AD590C04-9163-4411-AED8-5640263C043F}"/>
                  </a:ext>
                </a:extLst>
              </p:cNvPr>
              <p:cNvSpPr>
                <a:spLocks noRot="1" noChangeAspect="1" noMove="1" noResize="1" noEditPoints="1" noAdjustHandles="1" noChangeArrowheads="1" noChangeShapeType="1" noTextEdit="1"/>
              </p:cNvSpPr>
              <p:nvPr/>
            </p:nvSpPr>
            <p:spPr>
              <a:xfrm>
                <a:off x="2311185" y="3455257"/>
                <a:ext cx="2267544" cy="400110"/>
              </a:xfrm>
              <a:prstGeom prst="rect">
                <a:avLst/>
              </a:prstGeom>
              <a:blipFill>
                <a:blip r:embed="rId7"/>
                <a:stretch>
                  <a:fillRect b="-61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42A7FF3-ACE9-4034-B1CF-88BE18E9DF5E}"/>
                  </a:ext>
                </a:extLst>
              </p:cNvPr>
              <p:cNvSpPr/>
              <p:nvPr/>
            </p:nvSpPr>
            <p:spPr>
              <a:xfrm>
                <a:off x="2311185" y="3097590"/>
                <a:ext cx="957250" cy="400110"/>
              </a:xfrm>
              <a:prstGeom prst="rect">
                <a:avLst/>
              </a:prstGeom>
            </p:spPr>
            <p:txBody>
              <a:bodyPr wrap="none">
                <a:spAutoFit/>
              </a:bodyPr>
              <a:lstStyle/>
              <a:p>
                <a:pPr marL="0" lvl="1"/>
                <a14:m>
                  <m:oMathPara xmlns:m="http://schemas.openxmlformats.org/officeDocument/2006/math">
                    <m:oMathParaPr>
                      <m:jc m:val="left"/>
                    </m:oMathParaPr>
                    <m:oMath xmlns:m="http://schemas.openxmlformats.org/officeDocument/2006/math">
                      <m:r>
                        <a:rPr lang="en-US" altLang="zh-CN" sz="2000" b="0" i="0" smtClean="0">
                          <a:latin typeface="Cambria Math" panose="02040503050406030204" pitchFamily="18" charset="0"/>
                        </a:rPr>
                        <m:t>−</m:t>
                      </m:r>
                      <m:r>
                        <m:rPr>
                          <m:sty m:val="p"/>
                        </m:rPr>
                        <a:rPr lang="en-US" altLang="zh-CN" sz="2000" smtClean="0">
                          <a:latin typeface="Cambria Math" panose="02040503050406030204" pitchFamily="18" charset="0"/>
                        </a:rPr>
                        <m:t>∇</m:t>
                      </m:r>
                      <m:r>
                        <a:rPr lang="en-US" altLang="zh-CN" sz="2000" smtClean="0">
                          <a:latin typeface="Cambria Math" panose="02040503050406030204" pitchFamily="18" charset="0"/>
                        </a:rPr>
                        <m:t>𝑝</m:t>
                      </m:r>
                      <m:r>
                        <a:rPr lang="en-US" altLang="zh-CN" sz="2000" smtClean="0">
                          <a:latin typeface="Cambria Math" panose="02040503050406030204" pitchFamily="18" charset="0"/>
                        </a:rPr>
                        <m:t> </m:t>
                      </m:r>
                      <m:r>
                        <m:rPr>
                          <m:sty m:val="p"/>
                        </m:rPr>
                        <a:rPr lang="en-US" altLang="zh-CN" sz="2000">
                          <a:latin typeface="Cambria Math" panose="02040503050406030204" pitchFamily="18" charset="0"/>
                        </a:rPr>
                        <m:t>V</m:t>
                      </m:r>
                    </m:oMath>
                  </m:oMathPara>
                </a14:m>
                <a:endParaRPr lang="en-US" altLang="zh-CN" sz="2000" dirty="0"/>
              </a:p>
            </p:txBody>
          </p:sp>
        </mc:Choice>
        <mc:Fallback xmlns="">
          <p:sp>
            <p:nvSpPr>
              <p:cNvPr id="23" name="矩形 22">
                <a:extLst>
                  <a:ext uri="{FF2B5EF4-FFF2-40B4-BE49-F238E27FC236}">
                    <a16:creationId xmlns:a16="http://schemas.microsoft.com/office/drawing/2014/main" id="{142A7FF3-ACE9-4034-B1CF-88BE18E9DF5E}"/>
                  </a:ext>
                </a:extLst>
              </p:cNvPr>
              <p:cNvSpPr>
                <a:spLocks noRot="1" noChangeAspect="1" noMove="1" noResize="1" noEditPoints="1" noAdjustHandles="1" noChangeArrowheads="1" noChangeShapeType="1" noTextEdit="1"/>
              </p:cNvSpPr>
              <p:nvPr/>
            </p:nvSpPr>
            <p:spPr>
              <a:xfrm>
                <a:off x="2311185" y="3097590"/>
                <a:ext cx="957250" cy="400110"/>
              </a:xfrm>
              <a:prstGeom prst="rect">
                <a:avLst/>
              </a:prstGeom>
              <a:blipFill>
                <a:blip r:embed="rId8"/>
                <a:stretch>
                  <a:fillRect b="-75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423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animBg="1"/>
      <p:bldP spid="4" grpId="0"/>
      <p:bldP spid="20"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dirty="0">
                <a:solidFill>
                  <a:schemeClr val="accent3"/>
                </a:solidFill>
              </a:rPr>
              <a:t>NS</a:t>
            </a:r>
            <a:r>
              <a:rPr kumimoji="1" lang="zh-CN" altLang="en-US" dirty="0">
                <a:solidFill>
                  <a:schemeClr val="accent3"/>
                </a:solidFill>
              </a:rPr>
              <a:t>方程的推导</a:t>
            </a:r>
            <a:endParaRPr kumimoji="1" lang="en-US" altLang="zh-CN" dirty="0">
              <a:solidFill>
                <a:schemeClr val="accent3"/>
              </a:solidFill>
            </a:endParaRPr>
          </a:p>
          <a:p>
            <a:pPr lvl="1"/>
            <a:r>
              <a:rPr kumimoji="1" lang="en-US" altLang="zh-CN" b="1" dirty="0">
                <a:solidFill>
                  <a:schemeClr val="accent1"/>
                </a:solidFill>
              </a:rPr>
              <a:t>NS</a:t>
            </a:r>
            <a:r>
              <a:rPr kumimoji="1" lang="zh-CN" altLang="en-US" b="1" dirty="0">
                <a:solidFill>
                  <a:schemeClr val="accent1"/>
                </a:solidFill>
              </a:rPr>
              <a:t>方程求解</a:t>
            </a:r>
            <a:endParaRPr kumimoji="1" lang="en-US" altLang="zh-CN" b="1" dirty="0">
              <a:solidFill>
                <a:schemeClr val="accent1"/>
              </a:solidFill>
            </a:endParaRPr>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3073727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方程求解</a:t>
            </a: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2F3EC14-D6AE-4D91-8AD9-2BB8BC89EDA8}"/>
                  </a:ext>
                </a:extLst>
              </p:cNvPr>
              <p:cNvSpPr/>
              <p:nvPr/>
            </p:nvSpPr>
            <p:spPr>
              <a:xfrm>
                <a:off x="5396759" y="2252099"/>
                <a:ext cx="2490022" cy="2031325"/>
              </a:xfrm>
              <a:prstGeom prst="rect">
                <a:avLst/>
              </a:prstGeom>
              <a:noFill/>
              <a:ln w="12700"/>
            </p:spPr>
            <p:style>
              <a:lnRef idx="1">
                <a:schemeClr val="accent6"/>
              </a:lnRef>
              <a:fillRef idx="2">
                <a:schemeClr val="accent6"/>
              </a:fillRef>
              <a:effectRef idx="1">
                <a:schemeClr val="accent6"/>
              </a:effectRef>
              <a:fontRef idx="minor">
                <a:schemeClr val="dk1"/>
              </a:fontRef>
            </p:style>
            <p:txBody>
              <a:bodyPr wrap="square">
                <a:spAutoFit/>
              </a:bodyPr>
              <a:lstStyle/>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4" name="矩形 3">
                <a:extLst>
                  <a:ext uri="{FF2B5EF4-FFF2-40B4-BE49-F238E27FC236}">
                    <a16:creationId xmlns:a16="http://schemas.microsoft.com/office/drawing/2014/main" id="{22F3EC14-D6AE-4D91-8AD9-2BB8BC89EDA8}"/>
                  </a:ext>
                </a:extLst>
              </p:cNvPr>
              <p:cNvSpPr>
                <a:spLocks noRot="1" noChangeAspect="1" noMove="1" noResize="1" noEditPoints="1" noAdjustHandles="1" noChangeArrowheads="1" noChangeShapeType="1" noTextEdit="1"/>
              </p:cNvSpPr>
              <p:nvPr/>
            </p:nvSpPr>
            <p:spPr>
              <a:xfrm>
                <a:off x="5396759" y="2252099"/>
                <a:ext cx="2490022" cy="2031325"/>
              </a:xfrm>
              <a:prstGeom prst="rect">
                <a:avLst/>
              </a:prstGeom>
              <a:blipFill>
                <a:blip r:embed="rId3"/>
                <a:stretch>
                  <a:fillRect l="-1217" t="-1190" r="-243" b="-3274"/>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982BE719-AC95-448E-9538-27FB8398206D}"/>
                  </a:ext>
                </a:extLst>
              </p:cNvPr>
              <p:cNvSpPr/>
              <p:nvPr/>
            </p:nvSpPr>
            <p:spPr>
              <a:xfrm>
                <a:off x="1199456" y="4653136"/>
                <a:ext cx="6996659" cy="584775"/>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p:spPr>
            <p:style>
              <a:lnRef idx="1">
                <a:schemeClr val="accent5"/>
              </a:lnRef>
              <a:fillRef idx="2">
                <a:schemeClr val="accent5"/>
              </a:fillRef>
              <a:effectRef idx="1">
                <a:schemeClr val="accent5"/>
              </a:effectRef>
              <a:fontRef idx="minor">
                <a:schemeClr val="dk1"/>
              </a:fontRef>
            </p:style>
            <p:txBody>
              <a:bodyPr wrap="none">
                <a:spAutoFit/>
              </a:bodyPr>
              <a:lstStyle/>
              <a:p>
                <a:r>
                  <a:rPr lang="zh-CN" altLang="en-US" sz="3200" dirty="0">
                    <a:latin typeface="微软雅黑 Light" panose="020B0502040204020203" pitchFamily="34" charset="-122"/>
                    <a:ea typeface="微软雅黑 Light" panose="020B0502040204020203" pitchFamily="34" charset="-122"/>
                  </a:rPr>
                  <a:t>求解目标：</a:t>
                </a:r>
                <a:r>
                  <a:rPr lang="zh-CN" altLang="en-US" sz="3200" dirty="0">
                    <a:solidFill>
                      <a:srgbClr val="C00000"/>
                    </a:solidFill>
                    <a:latin typeface="微软雅黑 Light" panose="020B0502040204020203" pitchFamily="34" charset="-122"/>
                    <a:ea typeface="微软雅黑 Light" panose="020B0502040204020203" pitchFamily="34" charset="-122"/>
                  </a:rPr>
                  <a:t>下一个时间步长</a:t>
                </a:r>
                <a:r>
                  <a:rPr lang="zh-CN" altLang="en-US" sz="3200" dirty="0">
                    <a:latin typeface="微软雅黑 Light" panose="020B0502040204020203" pitchFamily="34" charset="-122"/>
                    <a:ea typeface="微软雅黑 Light" panose="020B0502040204020203" pitchFamily="34" charset="-122"/>
                  </a:rPr>
                  <a:t>的</a:t>
                </a:r>
                <a:r>
                  <a:rPr lang="zh-CN" altLang="en-US" sz="3200" dirty="0">
                    <a:solidFill>
                      <a:srgbClr val="C00000"/>
                    </a:solidFill>
                    <a:latin typeface="微软雅黑 Light" panose="020B0502040204020203" pitchFamily="34" charset="-122"/>
                    <a:ea typeface="微软雅黑 Light" panose="020B0502040204020203" pitchFamily="34" charset="-122"/>
                  </a:rPr>
                  <a:t>速度场</a:t>
                </a:r>
                <a14:m>
                  <m:oMath xmlns:m="http://schemas.openxmlformats.org/officeDocument/2006/math">
                    <m:acc>
                      <m:accPr>
                        <m:chr m:val="⃗"/>
                        <m:ctrlPr>
                          <a:rPr lang="en-US" altLang="zh-CN" sz="3200" i="1" smtClean="0">
                            <a:solidFill>
                              <a:srgbClr val="C00000"/>
                            </a:solidFill>
                            <a:latin typeface="Cambria Math" panose="02040503050406030204" pitchFamily="18" charset="0"/>
                          </a:rPr>
                        </m:ctrlPr>
                      </m:accPr>
                      <m:e>
                        <m:r>
                          <a:rPr lang="en-US" altLang="zh-CN" sz="3200" i="1">
                            <a:solidFill>
                              <a:srgbClr val="C00000"/>
                            </a:solidFill>
                            <a:latin typeface="Cambria Math" panose="02040503050406030204" pitchFamily="18" charset="0"/>
                          </a:rPr>
                          <m:t>𝑢</m:t>
                        </m:r>
                      </m:e>
                    </m:acc>
                  </m:oMath>
                </a14:m>
                <a:endParaRPr lang="en-US" altLang="zh-CN" sz="3200" dirty="0">
                  <a:latin typeface="微软雅黑 Light" panose="020B0502040204020203" pitchFamily="34" charset="-122"/>
                  <a:ea typeface="微软雅黑 Light" panose="020B0502040204020203" pitchFamily="34" charset="-122"/>
                </a:endParaRPr>
              </a:p>
            </p:txBody>
          </p:sp>
        </mc:Choice>
        <mc:Fallback xmlns="">
          <p:sp>
            <p:nvSpPr>
              <p:cNvPr id="7" name="矩形 6">
                <a:extLst>
                  <a:ext uri="{FF2B5EF4-FFF2-40B4-BE49-F238E27FC236}">
                    <a16:creationId xmlns:a16="http://schemas.microsoft.com/office/drawing/2014/main" id="{982BE719-AC95-448E-9538-27FB8398206D}"/>
                  </a:ext>
                </a:extLst>
              </p:cNvPr>
              <p:cNvSpPr>
                <a:spLocks noRot="1" noChangeAspect="1" noMove="1" noResize="1" noEditPoints="1" noAdjustHandles="1" noChangeArrowheads="1" noChangeShapeType="1" noTextEdit="1"/>
              </p:cNvSpPr>
              <p:nvPr/>
            </p:nvSpPr>
            <p:spPr>
              <a:xfrm>
                <a:off x="1199456" y="4653136"/>
                <a:ext cx="6996659" cy="584775"/>
              </a:xfrm>
              <a:prstGeom prst="rect">
                <a:avLst/>
              </a:prstGeom>
              <a:blipFill>
                <a:blip r:embed="rId4"/>
                <a:stretch>
                  <a:fillRect l="-2263" t="-12371" b="-32990"/>
                </a:stretch>
              </a:blipFill>
              <a:ln/>
            </p:spPr>
            <p:txBody>
              <a:bodyPr/>
              <a:lstStyle/>
              <a:p>
                <a:r>
                  <a:rPr lang="zh-CN" altLang="en-US">
                    <a:noFill/>
                  </a:rPr>
                  <a:t> </a:t>
                </a:r>
              </a:p>
            </p:txBody>
          </p:sp>
        </mc:Fallback>
      </mc:AlternateContent>
      <p:pic>
        <p:nvPicPr>
          <p:cNvPr id="8" name="图片 7" descr="图片包含 游戏机, 运动&#10;&#10;描述已自动生成">
            <a:extLst>
              <a:ext uri="{FF2B5EF4-FFF2-40B4-BE49-F238E27FC236}">
                <a16:creationId xmlns:a16="http://schemas.microsoft.com/office/drawing/2014/main" id="{3AA8C4D7-D3C5-415E-A18F-C4A605390E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9628" y="2227107"/>
            <a:ext cx="3517681" cy="3917856"/>
          </a:xfrm>
          <a:prstGeom prst="rect">
            <a:avLst/>
          </a:prstGeom>
        </p:spPr>
      </p:pic>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0F7CE27D-67D4-4410-AD22-85DFCAE85F12}"/>
                  </a:ext>
                </a:extLst>
              </p:cNvPr>
              <p:cNvSpPr/>
              <p:nvPr/>
            </p:nvSpPr>
            <p:spPr>
              <a:xfrm>
                <a:off x="1199456" y="2060848"/>
                <a:ext cx="4197303" cy="10152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𝐷</m:t>
                          </m:r>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𝑢</m:t>
                              </m:r>
                            </m:e>
                          </m:acc>
                        </m:num>
                        <m:den>
                          <m:r>
                            <a:rPr lang="en-US" altLang="zh-CN" sz="2800" i="1">
                              <a:latin typeface="Cambria Math" panose="02040503050406030204" pitchFamily="18" charset="0"/>
                            </a:rPr>
                            <m:t>𝐷𝑡</m:t>
                          </m:r>
                        </m:den>
                      </m:f>
                      <m:r>
                        <a:rPr lang="en-US" altLang="zh-CN" sz="2800" i="1">
                          <a:latin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m:t>
                      </m:r>
                      <m:f>
                        <m:fPr>
                          <m:ctrlPr>
                            <a:rPr lang="en-US" altLang="zh-CN" sz="2800" i="1">
                              <a:latin typeface="Cambria Math" panose="02040503050406030204" pitchFamily="18" charset="0"/>
                              <a:ea typeface="Cambria Math" panose="02040503050406030204" pitchFamily="18" charset="0"/>
                            </a:rPr>
                          </m:ctrlPr>
                        </m:fPr>
                        <m:num>
                          <m:r>
                            <a:rPr lang="en-US" altLang="zh-CN" sz="2800" i="1">
                              <a:latin typeface="Cambria Math" panose="02040503050406030204" pitchFamily="18" charset="0"/>
                              <a:ea typeface="Cambria Math" panose="02040503050406030204" pitchFamily="18" charset="0"/>
                            </a:rPr>
                            <m:t>1</m:t>
                          </m:r>
                        </m:num>
                        <m:den>
                          <m:r>
                            <a:rPr lang="zh-CN" altLang="en-US" sz="2800" i="1">
                              <a:latin typeface="Cambria Math" panose="02040503050406030204" pitchFamily="18" charset="0"/>
                              <a:ea typeface="Cambria Math" panose="02040503050406030204" pitchFamily="18" charset="0"/>
                            </a:rPr>
                            <m:t>𝜌</m:t>
                          </m:r>
                        </m:den>
                      </m:f>
                      <m:r>
                        <m:rPr>
                          <m:sty m:val="p"/>
                        </m:rP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𝑝</m:t>
                      </m:r>
                      <m:r>
                        <a:rPr lang="en-US" altLang="zh-CN" sz="2800" i="1">
                          <a:latin typeface="Cambria Math" panose="02040503050406030204" pitchFamily="18" charset="0"/>
                          <a:ea typeface="Cambria Math" panose="02040503050406030204" pitchFamily="18" charset="0"/>
                        </a:rPr>
                        <m:t> +</m:t>
                      </m:r>
                      <m:r>
                        <a:rPr lang="en-US" altLang="zh-CN" sz="2800" i="1">
                          <a:latin typeface="Cambria Math" panose="02040503050406030204" pitchFamily="18" charset="0"/>
                          <a:ea typeface="Cambria Math" panose="02040503050406030204" pitchFamily="18" charset="0"/>
                        </a:rPr>
                        <m:t>𝑣</m:t>
                      </m:r>
                      <m:sSup>
                        <m:sSupPr>
                          <m:ctrlPr>
                            <a:rPr lang="en-US" altLang="zh-CN" sz="2800" i="1">
                              <a:latin typeface="Cambria Math" panose="02040503050406030204" pitchFamily="18" charset="0"/>
                              <a:ea typeface="Cambria Math" panose="02040503050406030204" pitchFamily="18" charset="0"/>
                            </a:rPr>
                          </m:ctrlPr>
                        </m:sSupPr>
                        <m:e>
                          <m:r>
                            <m:rPr>
                              <m:sty m:val="p"/>
                            </m:rPr>
                            <a:rPr lang="en-US" altLang="zh-CN" sz="2800" i="1">
                              <a:latin typeface="Cambria Math" panose="02040503050406030204" pitchFamily="18" charset="0"/>
                              <a:ea typeface="Cambria Math" panose="02040503050406030204" pitchFamily="18" charset="0"/>
                            </a:rPr>
                            <m:t>∇</m:t>
                          </m:r>
                        </m:e>
                        <m:sup>
                          <m:r>
                            <a:rPr lang="en-US" altLang="zh-CN" sz="2800" i="1">
                              <a:latin typeface="Cambria Math" panose="02040503050406030204" pitchFamily="18" charset="0"/>
                              <a:ea typeface="Cambria Math" panose="02040503050406030204" pitchFamily="18" charset="0"/>
                            </a:rPr>
                            <m:t>2</m:t>
                          </m:r>
                        </m:sup>
                      </m:sSup>
                      <m:acc>
                        <m:accPr>
                          <m:chr m:val="⃗"/>
                          <m:ctrlPr>
                            <a:rPr lang="zh-CN" altLang="en-US"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𝑢</m:t>
                          </m:r>
                        </m:e>
                      </m:acc>
                      <m:r>
                        <a:rPr lang="en-US" altLang="zh-CN" sz="2800" i="1">
                          <a:latin typeface="Cambria Math" panose="02040503050406030204" pitchFamily="18" charset="0"/>
                          <a:ea typeface="Cambria Math" panose="02040503050406030204" pitchFamily="18" charset="0"/>
                        </a:rPr>
                        <m:t>+</m:t>
                      </m:r>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𝑔</m:t>
                          </m:r>
                        </m:e>
                      </m:acc>
                    </m:oMath>
                  </m:oMathPara>
                </a14:m>
                <a:endParaRPr lang="en-US" altLang="zh-CN" sz="2800" dirty="0"/>
              </a:p>
            </p:txBody>
          </p:sp>
        </mc:Choice>
        <mc:Fallback xmlns="">
          <p:sp>
            <p:nvSpPr>
              <p:cNvPr id="9" name="矩形 8">
                <a:extLst>
                  <a:ext uri="{FF2B5EF4-FFF2-40B4-BE49-F238E27FC236}">
                    <a16:creationId xmlns:a16="http://schemas.microsoft.com/office/drawing/2014/main" id="{0F7CE27D-67D4-4410-AD22-85DFCAE85F12}"/>
                  </a:ext>
                </a:extLst>
              </p:cNvPr>
              <p:cNvSpPr>
                <a:spLocks noRot="1" noChangeAspect="1" noMove="1" noResize="1" noEditPoints="1" noAdjustHandles="1" noChangeArrowheads="1" noChangeShapeType="1" noTextEdit="1"/>
              </p:cNvSpPr>
              <p:nvPr/>
            </p:nvSpPr>
            <p:spPr>
              <a:xfrm>
                <a:off x="1199456" y="2060848"/>
                <a:ext cx="4197303" cy="1015214"/>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22717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51899-481B-40A0-AE94-37859079599F}"/>
              </a:ext>
            </a:extLst>
          </p:cNvPr>
          <p:cNvSpPr>
            <a:spLocks noGrp="1"/>
          </p:cNvSpPr>
          <p:nvPr>
            <p:ph type="title"/>
          </p:nvPr>
        </p:nvSpPr>
        <p:spPr/>
        <p:txBody>
          <a:bodyPr>
            <a:normAutofit/>
          </a:bodyPr>
          <a:lstStyle/>
          <a:p>
            <a:r>
              <a:rPr lang="zh-CN" altLang="en-US" dirty="0"/>
              <a:t>一种近似求解</a:t>
            </a:r>
            <a:r>
              <a:rPr lang="en-US" altLang="zh-CN" dirty="0"/>
              <a:t>NS</a:t>
            </a:r>
            <a:r>
              <a:rPr lang="zh-CN" altLang="en-US" dirty="0"/>
              <a:t>方程的方法 </a:t>
            </a:r>
            <a:r>
              <a:rPr lang="en-US" altLang="zh-CN" dirty="0"/>
              <a:t>—— 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4413AE9-FD71-4B23-8CD0-5B19AEBFF950}"/>
                  </a:ext>
                </a:extLst>
              </p:cNvPr>
              <p:cNvSpPr>
                <a:spLocks noGrp="1"/>
              </p:cNvSpPr>
              <p:nvPr>
                <p:ph idx="1"/>
              </p:nvPr>
            </p:nvSpPr>
            <p:spPr/>
            <p:txBody>
              <a:bodyPr>
                <a:normAutofit/>
              </a:bodyPr>
              <a:lstStyle/>
              <a:p>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r>
                  <a:rPr lang="zh-CN" altLang="en-US" dirty="0"/>
                  <a:t>核密度估计（</a:t>
                </a:r>
                <a:r>
                  <a:rPr lang="en-US" altLang="zh-CN" dirty="0"/>
                  <a:t>KDE</a:t>
                </a:r>
                <a:r>
                  <a:rPr lang="zh-CN" altLang="en-US" dirty="0"/>
                  <a:t>）</a:t>
                </a:r>
                <a:endParaRPr kumimoji="1" lang="en-US" altLang="zh-CN" dirty="0"/>
              </a:p>
              <a:p>
                <a:pPr lvl="1"/>
                <a:r>
                  <a:rPr lang="zh-CN" altLang="en-US" dirty="0"/>
                  <a:t>每个粒子代表一定的流体体积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pPr lvl="1"/>
                <a:r>
                  <a:rPr lang="zh-CN" altLang="en-US" dirty="0"/>
                  <a:t>属性存储在粒子上</a:t>
                </a:r>
                <a:endParaRPr lang="en-US" altLang="zh-CN" dirty="0"/>
              </a:p>
              <a:p>
                <a:pPr lvl="2"/>
                <a:r>
                  <a:rPr lang="zh-CN" altLang="en-US" dirty="0"/>
                  <a:t>由其邻域粒子的属性值的加权决定</a:t>
                </a:r>
                <a:endParaRPr lang="en-US" altLang="zh-CN" dirty="0"/>
              </a:p>
              <a:p>
                <a:pPr lvl="2"/>
                <a:r>
                  <a:rPr lang="zh-CN" altLang="en-US" dirty="0"/>
                  <a:t>采用平滑核函数</a:t>
                </a:r>
                <a:r>
                  <a:rPr lang="en-US" altLang="zh-CN" dirty="0"/>
                  <a:t>W</a:t>
                </a:r>
                <a:r>
                  <a:rPr lang="zh-CN" altLang="en-US" dirty="0"/>
                  <a:t>来对权重进行插值</a:t>
                </a:r>
              </a:p>
              <a:p>
                <a:endParaRPr lang="zh-CN" altLang="en-US" dirty="0"/>
              </a:p>
            </p:txBody>
          </p:sp>
        </mc:Choice>
        <mc:Fallback xmlns="">
          <p:sp>
            <p:nvSpPr>
              <p:cNvPr id="3" name="内容占位符 2">
                <a:extLst>
                  <a:ext uri="{FF2B5EF4-FFF2-40B4-BE49-F238E27FC236}">
                    <a16:creationId xmlns:a16="http://schemas.microsoft.com/office/drawing/2014/main" id="{D4413AE9-FD71-4B23-8CD0-5B19AEBFF950}"/>
                  </a:ext>
                </a:extLst>
              </p:cNvPr>
              <p:cNvSpPr>
                <a:spLocks noGrp="1" noRot="1" noChangeAspect="1" noMove="1" noResize="1" noEditPoints="1" noAdjustHandles="1" noChangeArrowheads="1" noChangeShapeType="1" noTextEdit="1"/>
              </p:cNvSpPr>
              <p:nvPr>
                <p:ph idx="1"/>
              </p:nvPr>
            </p:nvSpPr>
            <p:spPr>
              <a:blipFill>
                <a:blip r:embed="rId3"/>
                <a:stretch>
                  <a:fillRect l="-1086" t="-1453"/>
                </a:stretch>
              </a:blipFill>
            </p:spPr>
            <p:txBody>
              <a:bodyPr/>
              <a:lstStyle/>
              <a:p>
                <a:r>
                  <a:rPr lang="zh-CN" altLang="en-US">
                    <a:noFill/>
                  </a:rPr>
                  <a:t> </a:t>
                </a:r>
              </a:p>
            </p:txBody>
          </p:sp>
        </mc:Fallback>
      </mc:AlternateContent>
      <p:pic>
        <p:nvPicPr>
          <p:cNvPr id="9" name="图片 8" descr="图片包含 室内, 物体, 桌子, 小&#10;&#10;描述已自动生成">
            <a:extLst>
              <a:ext uri="{FF2B5EF4-FFF2-40B4-BE49-F238E27FC236}">
                <a16:creationId xmlns:a16="http://schemas.microsoft.com/office/drawing/2014/main" id="{477B61C2-F3FE-465F-B2E7-CCB51E2DA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797" y="1985544"/>
            <a:ext cx="5375332" cy="4031499"/>
          </a:xfrm>
          <a:prstGeom prst="rect">
            <a:avLst/>
          </a:prstGeom>
        </p:spPr>
      </p:pic>
      <p:pic>
        <p:nvPicPr>
          <p:cNvPr id="10" name="图片 9">
            <a:extLst>
              <a:ext uri="{FF2B5EF4-FFF2-40B4-BE49-F238E27FC236}">
                <a16:creationId xmlns:a16="http://schemas.microsoft.com/office/drawing/2014/main" id="{EF7FCF7E-E1F3-4E7B-BB7A-C41928B65384}"/>
              </a:ext>
            </a:extLst>
          </p:cNvPr>
          <p:cNvPicPr>
            <a:picLocks noChangeAspect="1"/>
          </p:cNvPicPr>
          <p:nvPr/>
        </p:nvPicPr>
        <p:blipFill>
          <a:blip r:embed="rId5"/>
          <a:stretch>
            <a:fillRect/>
          </a:stretch>
        </p:blipFill>
        <p:spPr>
          <a:xfrm>
            <a:off x="3813691" y="4699905"/>
            <a:ext cx="2164777" cy="1954652"/>
          </a:xfrm>
          <a:prstGeom prst="rect">
            <a:avLst/>
          </a:prstGeom>
        </p:spPr>
      </p:pic>
      <p:pic>
        <p:nvPicPr>
          <p:cNvPr id="4" name="图片 3">
            <a:extLst>
              <a:ext uri="{FF2B5EF4-FFF2-40B4-BE49-F238E27FC236}">
                <a16:creationId xmlns:a16="http://schemas.microsoft.com/office/drawing/2014/main" id="{06B1AA62-3999-4E1C-B49A-0D5A88953D2F}"/>
              </a:ext>
            </a:extLst>
          </p:cNvPr>
          <p:cNvPicPr>
            <a:picLocks noChangeAspect="1"/>
          </p:cNvPicPr>
          <p:nvPr/>
        </p:nvPicPr>
        <p:blipFill>
          <a:blip r:embed="rId6"/>
          <a:stretch>
            <a:fillRect/>
          </a:stretch>
        </p:blipFill>
        <p:spPr>
          <a:xfrm>
            <a:off x="1002685" y="4699905"/>
            <a:ext cx="2490842" cy="1964058"/>
          </a:xfrm>
          <a:prstGeom prst="rect">
            <a:avLst/>
          </a:prstGeom>
        </p:spPr>
      </p:pic>
    </p:spTree>
    <p:extLst>
      <p:ext uri="{BB962C8B-B14F-4D97-AF65-F5344CB8AC3E}">
        <p14:creationId xmlns:p14="http://schemas.microsoft.com/office/powerpoint/2010/main" val="2041683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4"/>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normAutofit/>
          </a:bodyPr>
          <a:lstStyle/>
          <a:p>
            <a:r>
              <a:rPr lang="en-US" altLang="zh-CN" sz="4000"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b="0" i="1" smtClean="0">
                            <a:latin typeface="Cambria Math" panose="02040503050406030204" pitchFamily="18" charset="0"/>
                          </a:rPr>
                          <m:t>𝐷</m:t>
                        </m:r>
                        <m:r>
                          <a:rPr lang="en-US" altLang="zh-CN" i="1">
                            <a:latin typeface="Cambria Math" panose="02040503050406030204" pitchFamily="18" charset="0"/>
                          </a:rPr>
                          <m:t>𝑡</m:t>
                        </m:r>
                      </m:den>
                    </m:f>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solidFill>
                    <a:srgbClr val="FFC60E"/>
                  </a:solidFill>
                </a:endParaRPr>
              </a:p>
              <a:p>
                <a:pPr marL="0" indent="0">
                  <a:buNone/>
                </a:pPr>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b="0" i="1" smtClean="0">
                            <a:latin typeface="Cambria Math" panose="02040503050406030204" pitchFamily="18" charset="0"/>
                          </a:rPr>
                          <m:t>𝐷</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BDC481E-FCE5-442D-8109-B09E0171460F}"/>
                  </a:ext>
                </a:extLst>
              </p:cNvPr>
              <p:cNvSpPr/>
              <p:nvPr/>
            </p:nvSpPr>
            <p:spPr>
              <a:xfrm>
                <a:off x="7050986" y="2833637"/>
                <a:ext cx="1870961" cy="400110"/>
              </a:xfrm>
              <a:prstGeom prst="rect">
                <a:avLst/>
              </a:prstGeom>
            </p:spPr>
            <p:txBody>
              <a:bodyPr wrap="none">
                <a:spAutoFit/>
              </a:bodyPr>
              <a:lstStyle/>
              <a:p>
                <a:r>
                  <a:rPr lang="zh-CN" altLang="en-US" sz="2000" dirty="0"/>
                  <a:t>两边同时</a:t>
                </a:r>
                <a:r>
                  <a:rPr lang="zh-CN" altLang="en-US" sz="2000" dirty="0">
                    <a:solidFill>
                      <a:srgbClr val="C00000"/>
                    </a:solidFill>
                  </a:rPr>
                  <a:t>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p:txBody>
          </p:sp>
        </mc:Choice>
        <mc:Fallback xmlns="">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7050986" y="2833637"/>
                <a:ext cx="1870961" cy="400110"/>
              </a:xfrm>
              <a:prstGeom prst="rect">
                <a:avLst/>
              </a:prstGeom>
              <a:blipFill>
                <a:blip r:embed="rId4"/>
                <a:stretch>
                  <a:fillRect l="-3583" t="-9231" b="-27692"/>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cxnSp>
        <p:nvCxnSpPr>
          <p:cNvPr id="7" name="连接符: 肘形 6">
            <a:extLst>
              <a:ext uri="{FF2B5EF4-FFF2-40B4-BE49-F238E27FC236}">
                <a16:creationId xmlns:a16="http://schemas.microsoft.com/office/drawing/2014/main" id="{A1F3511A-5343-4D99-B2FE-980EFC1B67EF}"/>
              </a:ext>
            </a:extLst>
          </p:cNvPr>
          <p:cNvCxnSpPr>
            <a:cxnSpLocks/>
            <a:stCxn id="79" idx="2"/>
          </p:cNvCxnSpPr>
          <p:nvPr/>
        </p:nvCxnSpPr>
        <p:spPr>
          <a:xfrm rot="5400000">
            <a:off x="5579472" y="2211769"/>
            <a:ext cx="1060951" cy="1755973"/>
          </a:xfrm>
          <a:prstGeom prst="bentConnector2">
            <a:avLst/>
          </a:prstGeom>
          <a:ln w="79375" cap="flat" cmpd="sng" algn="ctr">
            <a:solidFill>
              <a:srgbClr val="4472C4">
                <a:alpha val="50196"/>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989E4D77-D182-4B68-BAE4-2110CA1758AB}"/>
                  </a:ext>
                </a:extLst>
              </p:cNvPr>
              <p:cNvSpPr/>
              <p:nvPr/>
            </p:nvSpPr>
            <p:spPr>
              <a:xfrm>
                <a:off x="6547748" y="1876721"/>
                <a:ext cx="880369" cy="682559"/>
              </a:xfrm>
              <a:prstGeom prst="rect">
                <a:avLst/>
              </a:prstGeom>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num>
                        <m:den>
                          <m:r>
                            <a:rPr lang="en-US" altLang="zh-CN" b="0" i="1" smtClean="0">
                              <a:latin typeface="Cambria Math" panose="02040503050406030204" pitchFamily="18" charset="0"/>
                            </a:rPr>
                            <m:t>𝑚</m:t>
                          </m:r>
                        </m:den>
                      </m:f>
                    </m:oMath>
                  </m:oMathPara>
                </a14:m>
                <a:endParaRPr lang="zh-CN" altLang="en-US" dirty="0"/>
              </a:p>
            </p:txBody>
          </p:sp>
        </mc:Choice>
        <mc:Fallback xmlns="">
          <p:sp>
            <p:nvSpPr>
              <p:cNvPr id="79" name="矩形 78">
                <a:extLst>
                  <a:ext uri="{FF2B5EF4-FFF2-40B4-BE49-F238E27FC236}">
                    <a16:creationId xmlns:a16="http://schemas.microsoft.com/office/drawing/2014/main" id="{989E4D77-D182-4B68-BAE4-2110CA1758AB}"/>
                  </a:ext>
                </a:extLst>
              </p:cNvPr>
              <p:cNvSpPr>
                <a:spLocks noRot="1" noChangeAspect="1" noMove="1" noResize="1" noEditPoints="1" noAdjustHandles="1" noChangeArrowheads="1" noChangeShapeType="1" noTextEdit="1"/>
              </p:cNvSpPr>
              <p:nvPr/>
            </p:nvSpPr>
            <p:spPr>
              <a:xfrm>
                <a:off x="6547748" y="1876721"/>
                <a:ext cx="880369" cy="682559"/>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sp>
        <p:nvSpPr>
          <p:cNvPr id="84" name="箭头: 左 83">
            <a:extLst>
              <a:ext uri="{FF2B5EF4-FFF2-40B4-BE49-F238E27FC236}">
                <a16:creationId xmlns:a16="http://schemas.microsoft.com/office/drawing/2014/main" id="{55EB70FF-6A49-4031-B7C0-FED2C3AC98BB}"/>
              </a:ext>
            </a:extLst>
          </p:cNvPr>
          <p:cNvSpPr/>
          <p:nvPr/>
        </p:nvSpPr>
        <p:spPr>
          <a:xfrm>
            <a:off x="5231959" y="2038001"/>
            <a:ext cx="1181991" cy="360000"/>
          </a:xfrm>
          <a:prstGeom prst="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CC2F6576-3AED-40AA-9A65-3038DC7FBCAC}"/>
              </a:ext>
            </a:extLst>
          </p:cNvPr>
          <p:cNvGrpSpPr/>
          <p:nvPr/>
        </p:nvGrpSpPr>
        <p:grpSpPr>
          <a:xfrm>
            <a:off x="1952701" y="5635716"/>
            <a:ext cx="8625615" cy="1008000"/>
            <a:chOff x="1083685" y="3453686"/>
            <a:chExt cx="8625615"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846"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7909300" y="3453686"/>
              <a:ext cx="1800000" cy="1008000"/>
            </a:xfrm>
            <a:prstGeom prst="roundRect">
              <a:avLst/>
            </a:prstGeom>
            <a:gradFill>
              <a:gsLst>
                <a:gs pos="0">
                  <a:srgbClr val="7030A0">
                    <a:alpha val="50000"/>
                  </a:srgbClr>
                </a:gs>
                <a:gs pos="50000">
                  <a:srgbClr val="7030A0">
                    <a:alpha val="7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805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4095"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23256"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3358890"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1618022" y="4185963"/>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2704259" y="5290664"/>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6197996" y="4858360"/>
            <a:ext cx="2339102" cy="523220"/>
          </a:xfrm>
          <a:prstGeom prst="rect">
            <a:avLst/>
          </a:prstGeom>
        </p:spPr>
        <p:txBody>
          <a:bodyPr wrap="none">
            <a:spAutoFit/>
          </a:bodyPr>
          <a:lstStyle/>
          <a:p>
            <a:r>
              <a:rPr lang="zh-CN" altLang="en-US" sz="2800" dirty="0">
                <a:solidFill>
                  <a:schemeClr val="accent6"/>
                </a:solidFill>
              </a:rPr>
              <a:t>一次全部计算</a:t>
            </a:r>
            <a:endParaRPr lang="en-US" altLang="zh-CN" sz="2800" dirty="0">
              <a:solidFill>
                <a:schemeClr val="accent6"/>
              </a:solidFill>
            </a:endParaRPr>
          </a:p>
        </p:txBody>
      </p:sp>
      <p:sp>
        <p:nvSpPr>
          <p:cNvPr id="28" name="矩形: 圆角 27">
            <a:extLst>
              <a:ext uri="{FF2B5EF4-FFF2-40B4-BE49-F238E27FC236}">
                <a16:creationId xmlns:a16="http://schemas.microsoft.com/office/drawing/2014/main" id="{8C9D06E1-DF0C-449E-A828-399056A7C226}"/>
              </a:ext>
            </a:extLst>
          </p:cNvPr>
          <p:cNvSpPr/>
          <p:nvPr/>
        </p:nvSpPr>
        <p:spPr>
          <a:xfrm>
            <a:off x="4133750" y="5474962"/>
            <a:ext cx="6532937" cy="1295167"/>
          </a:xfrm>
          <a:prstGeom prst="roundRect">
            <a:avLst/>
          </a:prstGeom>
          <a:noFill/>
          <a:ln w="222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DE2B707-8EEA-45D7-80FD-BE714E48F7D5}"/>
                  </a:ext>
                </a:extLst>
              </p:cNvPr>
              <p:cNvSpPr/>
              <p:nvPr/>
            </p:nvSpPr>
            <p:spPr>
              <a:xfrm>
                <a:off x="5727388" y="3590591"/>
                <a:ext cx="884793" cy="6826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solidFill>
                                <a:schemeClr val="accent6"/>
                              </a:solidFill>
                              <a:latin typeface="Cambria Math" panose="02040503050406030204" pitchFamily="18" charset="0"/>
                            </a:rPr>
                          </m:ctrlPr>
                        </m:accPr>
                        <m:e>
                          <m:r>
                            <a:rPr lang="en-US" altLang="zh-CN" i="1">
                              <a:solidFill>
                                <a:schemeClr val="accent6"/>
                              </a:solidFill>
                              <a:latin typeface="Cambria Math" panose="02040503050406030204" pitchFamily="18" charset="0"/>
                            </a:rPr>
                            <m:t>𝑓</m:t>
                          </m:r>
                        </m:e>
                      </m:acc>
                      <m:r>
                        <a:rPr lang="en-US" altLang="zh-CN" i="1">
                          <a:solidFill>
                            <a:schemeClr val="accent6"/>
                          </a:solidFill>
                          <a:latin typeface="Cambria Math" panose="02040503050406030204" pitchFamily="18" charset="0"/>
                        </a:rPr>
                        <m:t> =</m:t>
                      </m:r>
                      <m:f>
                        <m:fPr>
                          <m:ctrlPr>
                            <a:rPr lang="en-US" altLang="zh-CN" i="1" smtClean="0">
                              <a:solidFill>
                                <a:schemeClr val="accent6"/>
                              </a:solidFill>
                              <a:latin typeface="Cambria Math" panose="02040503050406030204" pitchFamily="18" charset="0"/>
                            </a:rPr>
                          </m:ctrlPr>
                        </m:fPr>
                        <m:num>
                          <m:acc>
                            <m:accPr>
                              <m:chr m:val="⃗"/>
                              <m:ctrlPr>
                                <a:rPr lang="en-US" altLang="zh-CN" i="1">
                                  <a:solidFill>
                                    <a:schemeClr val="accent6"/>
                                  </a:solidFill>
                                  <a:latin typeface="Cambria Math" panose="02040503050406030204" pitchFamily="18" charset="0"/>
                                </a:rPr>
                              </m:ctrlPr>
                            </m:accPr>
                            <m:e>
                              <m:r>
                                <a:rPr lang="en-US" altLang="zh-CN" i="1">
                                  <a:solidFill>
                                    <a:schemeClr val="accent6"/>
                                  </a:solidFill>
                                  <a:latin typeface="Cambria Math" panose="02040503050406030204" pitchFamily="18" charset="0"/>
                                </a:rPr>
                                <m:t>𝐹</m:t>
                              </m:r>
                            </m:e>
                          </m:acc>
                        </m:num>
                        <m:den>
                          <m:r>
                            <a:rPr lang="en-US" altLang="zh-CN" b="0" i="1" smtClean="0">
                              <a:solidFill>
                                <a:schemeClr val="accent6"/>
                              </a:solidFill>
                              <a:latin typeface="Cambria Math" panose="02040503050406030204" pitchFamily="18" charset="0"/>
                            </a:rPr>
                            <m:t>𝑉</m:t>
                          </m:r>
                        </m:den>
                      </m:f>
                    </m:oMath>
                  </m:oMathPara>
                </a14:m>
                <a:endParaRPr lang="zh-CN" altLang="en-US" sz="1400" dirty="0">
                  <a:solidFill>
                    <a:schemeClr val="accent1">
                      <a:lumMod val="75000"/>
                    </a:schemeClr>
                  </a:solidFill>
                </a:endParaRPr>
              </a:p>
            </p:txBody>
          </p:sp>
        </mc:Choice>
        <mc:Fallback xmlns="">
          <p:sp>
            <p:nvSpPr>
              <p:cNvPr id="12" name="矩形 11">
                <a:extLst>
                  <a:ext uri="{FF2B5EF4-FFF2-40B4-BE49-F238E27FC236}">
                    <a16:creationId xmlns:a16="http://schemas.microsoft.com/office/drawing/2014/main" id="{6DE2B707-8EEA-45D7-80FD-BE714E48F7D5}"/>
                  </a:ext>
                </a:extLst>
              </p:cNvPr>
              <p:cNvSpPr>
                <a:spLocks noRot="1" noChangeAspect="1" noMove="1" noResize="1" noEditPoints="1" noAdjustHandles="1" noChangeArrowheads="1" noChangeShapeType="1" noTextEdit="1"/>
              </p:cNvSpPr>
              <p:nvPr/>
            </p:nvSpPr>
            <p:spPr>
              <a:xfrm>
                <a:off x="5727388" y="3590591"/>
                <a:ext cx="884793" cy="68262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8C6FF27-D77E-4F8E-9223-8A084C08E2E3}"/>
                  </a:ext>
                </a:extLst>
              </p:cNvPr>
              <p:cNvSpPr/>
              <p:nvPr/>
            </p:nvSpPr>
            <p:spPr>
              <a:xfrm>
                <a:off x="9001995" y="2603520"/>
                <a:ext cx="1069652" cy="888641"/>
              </a:xfrm>
              <a:prstGeom prst="rect">
                <a:avLst/>
              </a:prstGeom>
              <a:noFill/>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zh-CN" altLang="en-US" i="1">
                          <a:solidFill>
                            <a:srgbClr val="C00000"/>
                          </a:solidFill>
                          <a:latin typeface="Cambria Math" panose="02040503050406030204" pitchFamily="18" charset="0"/>
                        </a:rPr>
                        <m:t>𝜌</m:t>
                      </m:r>
                      <m:r>
                        <a:rPr lang="en-US" altLang="zh-CN" b="0" i="1" smtClean="0">
                          <a:solidFill>
                            <a:schemeClr val="accent6"/>
                          </a:solidFill>
                          <a:latin typeface="Cambria Math" panose="02040503050406030204" pitchFamily="18" charset="0"/>
                        </a:rPr>
                        <m:t>𝑉</m:t>
                      </m:r>
                    </m:oMath>
                  </m:oMathPara>
                </a14:m>
                <a:endParaRPr lang="en-US" altLang="zh-CN" b="0" i="1" dirty="0">
                  <a:solidFill>
                    <a:schemeClr val="accent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i="1">
                          <a:solidFill>
                            <a:schemeClr val="accent1">
                              <a:lumMod val="75000"/>
                            </a:schemeClr>
                          </a:solidFill>
                          <a:latin typeface="Cambria Math" panose="02040503050406030204" pitchFamily="18" charset="0"/>
                          <a:ea typeface="Cambria Math" panose="02040503050406030204" pitchFamily="18" charset="0"/>
                        </a:rPr>
                        <m:t>𝑣</m:t>
                      </m:r>
                      <m:r>
                        <a:rPr lang="en-US" altLang="zh-CN" i="1">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a:solidFill>
                                <a:srgbClr val="C00000"/>
                              </a:solidFill>
                              <a:latin typeface="Cambria Math" panose="02040503050406030204" pitchFamily="18" charset="0"/>
                            </a:rPr>
                            <m:t>𝜌</m:t>
                          </m:r>
                        </m:den>
                      </m:f>
                      <m:r>
                        <a:rPr lang="en-US" altLang="zh-CN" b="0" i="1" smtClean="0">
                          <a:latin typeface="Cambria Math" panose="02040503050406030204" pitchFamily="18" charset="0"/>
                        </a:rPr>
                        <m:t>     </m:t>
                      </m:r>
                    </m:oMath>
                  </m:oMathPara>
                </a14:m>
                <a:endParaRPr lang="en-US" altLang="zh-CN" dirty="0">
                  <a:solidFill>
                    <a:srgbClr val="C00000"/>
                  </a:solidFill>
                </a:endParaRPr>
              </a:p>
            </p:txBody>
          </p:sp>
        </mc:Choice>
        <mc:Fallback xmlns="">
          <p:sp>
            <p:nvSpPr>
              <p:cNvPr id="4" name="矩形 3">
                <a:extLst>
                  <a:ext uri="{FF2B5EF4-FFF2-40B4-BE49-F238E27FC236}">
                    <a16:creationId xmlns:a16="http://schemas.microsoft.com/office/drawing/2014/main" id="{58C6FF27-D77E-4F8E-9223-8A084C08E2E3}"/>
                  </a:ext>
                </a:extLst>
              </p:cNvPr>
              <p:cNvSpPr>
                <a:spLocks noRot="1" noChangeAspect="1" noMove="1" noResize="1" noEditPoints="1" noAdjustHandles="1" noChangeArrowheads="1" noChangeShapeType="1" noTextEdit="1"/>
              </p:cNvSpPr>
              <p:nvPr/>
            </p:nvSpPr>
            <p:spPr>
              <a:xfrm>
                <a:off x="9001995" y="2603520"/>
                <a:ext cx="1069652" cy="888641"/>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375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barn(inVertical)">
                                      <p:cBhvr>
                                        <p:cTn id="19" dur="500"/>
                                        <p:tgtEl>
                                          <p:spTgt spid="17"/>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up)">
                                      <p:cBhvr>
                                        <p:cTn id="31" dur="500"/>
                                        <p:tgtEl>
                                          <p:spTgt spid="27"/>
                                        </p:tgtEl>
                                      </p:cBhvr>
                                    </p:animEffec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barn(inVertical)">
                                      <p:cBhvr>
                                        <p:cTn id="39" dur="500"/>
                                        <p:tgtEl>
                                          <p:spTgt spid="28"/>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26" grpId="0" animBg="1"/>
      <p:bldP spid="27" grpId="0" animBg="1"/>
      <p:bldP spid="30" grpId="0"/>
      <p:bldP spid="28" grpId="0" animBg="1"/>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4600464" y="2949934"/>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7901990" y="3027382"/>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m:rPr>
                              <m:sty m:val="p"/>
                            </m:rPr>
                            <a:rPr lang="en-US" altLang="zh-CN" i="1">
                              <a:latin typeface="Cambria Math" panose="02040503050406030204" pitchFamily="18" charset="0"/>
                            </a:rPr>
                            <m:t>D</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en-US" altLang="zh-CN" b="0" i="1" smtClean="0">
                              <a:solidFill>
                                <a:schemeClr val="tx1"/>
                              </a:solidFill>
                              <a:latin typeface="Cambria Math" panose="02040503050406030204" pitchFamily="18" charset="0"/>
                            </a:rPr>
                            <m:t>𝐷</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4"/>
                <a:stretch>
                  <a:fillRect b="-19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5989659" y="2535161"/>
            <a:ext cx="5249389" cy="1423284"/>
            <a:chOff x="-952677" y="3429000"/>
            <a:chExt cx="10299655"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9C7082-DB49-4F36-A9D3-6FEA7F99408B}"/>
                    </a:ext>
                  </a:extLst>
                </p:cNvPr>
                <p:cNvSpPr/>
                <p:nvPr/>
              </p:nvSpPr>
              <p:spPr>
                <a:xfrm>
                  <a:off x="-952677" y="4275186"/>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xmlns="">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952677" y="4275186"/>
                  <a:ext cx="1291379" cy="369332"/>
                </a:xfrm>
                <a:prstGeom prst="rect">
                  <a:avLst/>
                </a:prstGeom>
                <a:blipFill>
                  <a:blip r:embed="rId4"/>
                  <a:stretch>
                    <a:fillRect r="-75221" b="-10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4E1A10-637F-420F-BC76-C31E4F75D506}"/>
                    </a:ext>
                  </a:extLst>
                </p:cNvPr>
                <p:cNvSpPr/>
                <p:nvPr/>
              </p:nvSpPr>
              <p:spPr>
                <a:xfrm>
                  <a:off x="1825447" y="5575248"/>
                  <a:ext cx="1258678" cy="646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xmlns="">
            <p:sp>
              <p:nvSpPr>
                <p:cNvPr id="10" name="矩形 9">
                  <a:extLst>
                    <a:ext uri="{FF2B5EF4-FFF2-40B4-BE49-F238E27FC236}">
                      <a16:creationId xmlns:a16="http://schemas.microsoft.com/office/drawing/2014/main" id="{5A4E1A10-637F-420F-BC76-C31E4F75D506}"/>
                    </a:ext>
                  </a:extLst>
                </p:cNvPr>
                <p:cNvSpPr>
                  <a:spLocks noRot="1" noChangeAspect="1" noMove="1" noResize="1" noEditPoints="1" noAdjustHandles="1" noChangeArrowheads="1" noChangeShapeType="1" noTextEdit="1"/>
                </p:cNvSpPr>
                <p:nvPr/>
              </p:nvSpPr>
              <p:spPr>
                <a:xfrm>
                  <a:off x="1825447" y="5575248"/>
                  <a:ext cx="1258678" cy="646332"/>
                </a:xfrm>
                <a:prstGeom prst="rect">
                  <a:avLst/>
                </a:prstGeom>
                <a:blipFill>
                  <a:blip r:embed="rId5"/>
                  <a:stretch>
                    <a:fillRect r="-75455" b="-94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91" name="组合 90">
            <a:extLst>
              <a:ext uri="{FF2B5EF4-FFF2-40B4-BE49-F238E27FC236}">
                <a16:creationId xmlns:a16="http://schemas.microsoft.com/office/drawing/2014/main" id="{CE913C8F-66ED-4C92-97E9-6C62375F08AE}"/>
              </a:ext>
            </a:extLst>
          </p:cNvPr>
          <p:cNvGrpSpPr/>
          <p:nvPr/>
        </p:nvGrpSpPr>
        <p:grpSpPr>
          <a:xfrm>
            <a:off x="6480898" y="4603603"/>
            <a:ext cx="1664369" cy="555941"/>
            <a:chOff x="9670460" y="5155686"/>
            <a:chExt cx="1664369" cy="555941"/>
          </a:xfrm>
        </p:grpSpPr>
        <p:sp>
          <p:nvSpPr>
            <p:cNvPr id="79" name="椭圆 78">
              <a:extLst>
                <a:ext uri="{FF2B5EF4-FFF2-40B4-BE49-F238E27FC236}">
                  <a16:creationId xmlns:a16="http://schemas.microsoft.com/office/drawing/2014/main" id="{062EB791-DAC3-4A3E-9092-808F94C67252}"/>
                </a:ext>
              </a:extLst>
            </p:cNvPr>
            <p:cNvSpPr/>
            <p:nvPr/>
          </p:nvSpPr>
          <p:spPr>
            <a:xfrm>
              <a:off x="10141753" y="515568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10625792" y="515685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10744664" y="5274558"/>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9670460" y="5273391"/>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5E34BA26-3925-4BF2-BB3E-DB6D39C3C92E}"/>
                    </a:ext>
                  </a:extLst>
                </p:cNvPr>
                <p:cNvSpPr/>
                <p:nvPr/>
              </p:nvSpPr>
              <p:spPr>
                <a:xfrm>
                  <a:off x="10039250" y="5342295"/>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83" name="矩形 82">
                  <a:extLst>
                    <a:ext uri="{FF2B5EF4-FFF2-40B4-BE49-F238E27FC236}">
                      <a16:creationId xmlns:a16="http://schemas.microsoft.com/office/drawing/2014/main" id="{5E34BA26-3925-4BF2-BB3E-DB6D39C3C92E}"/>
                    </a:ext>
                  </a:extLst>
                </p:cNvPr>
                <p:cNvSpPr>
                  <a:spLocks noRot="1" noChangeAspect="1" noMove="1" noResize="1" noEditPoints="1" noAdjustHandles="1" noChangeArrowheads="1" noChangeShapeType="1" noTextEdit="1"/>
                </p:cNvSpPr>
                <p:nvPr/>
              </p:nvSpPr>
              <p:spPr>
                <a:xfrm>
                  <a:off x="10039250" y="5342295"/>
                  <a:ext cx="477438" cy="369332"/>
                </a:xfrm>
                <a:prstGeom prst="rect">
                  <a:avLst/>
                </a:prstGeom>
                <a:blipFill>
                  <a:blip r:embed="rId8"/>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C82A721-47F7-45BA-A0DF-60985320FA9C}"/>
                    </a:ext>
                  </a:extLst>
                </p:cNvPr>
                <p:cNvSpPr/>
                <p:nvPr/>
              </p:nvSpPr>
              <p:spPr>
                <a:xfrm>
                  <a:off x="10569617" y="5342295"/>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84" name="矩形 83">
                  <a:extLst>
                    <a:ext uri="{FF2B5EF4-FFF2-40B4-BE49-F238E27FC236}">
                      <a16:creationId xmlns:a16="http://schemas.microsoft.com/office/drawing/2014/main" id="{8C82A721-47F7-45BA-A0DF-60985320FA9C}"/>
                    </a:ext>
                  </a:extLst>
                </p:cNvPr>
                <p:cNvSpPr>
                  <a:spLocks noRot="1" noChangeAspect="1" noMove="1" noResize="1" noEditPoints="1" noAdjustHandles="1" noChangeArrowheads="1" noChangeShapeType="1" noTextEdit="1"/>
                </p:cNvSpPr>
                <p:nvPr/>
              </p:nvSpPr>
              <p:spPr>
                <a:xfrm>
                  <a:off x="10569617" y="5342295"/>
                  <a:ext cx="482760" cy="369332"/>
                </a:xfrm>
                <a:prstGeom prst="rect">
                  <a:avLst/>
                </a:prstGeom>
                <a:blipFill>
                  <a:blip r:embed="rId9"/>
                  <a:stretch>
                    <a:fillRect b="-666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29CD5A90-1359-4EEE-8135-E6F24814FFDE}"/>
                  </a:ext>
                </a:extLst>
              </p:cNvPr>
              <p:cNvSpPr/>
              <p:nvPr/>
            </p:nvSpPr>
            <p:spPr>
              <a:xfrm>
                <a:off x="4856960" y="6005686"/>
                <a:ext cx="3309047"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solidFill>
                                <a:srgbClr val="C00000"/>
                              </a:solidFill>
                              <a:latin typeface="Cambria Math" panose="02040503050406030204" pitchFamily="18" charset="0"/>
                            </a:rPr>
                          </m:ctrlPr>
                        </m:sSubSupPr>
                        <m:e>
                          <m:acc>
                            <m:accPr>
                              <m:chr m:val="⃗"/>
                              <m:ctrlPr>
                                <a:rPr lang="en-US" altLang="zh-CN" sz="2400" i="1" smtClean="0">
                                  <a:solidFill>
                                    <a:srgbClr val="C00000"/>
                                  </a:solidFill>
                                  <a:latin typeface="Cambria Math" panose="02040503050406030204" pitchFamily="18" charset="0"/>
                                </a:rPr>
                              </m:ctrlPr>
                            </m:accPr>
                            <m:e>
                              <m:r>
                                <a:rPr lang="en-US" altLang="zh-CN" sz="2400" b="0" i="1" smtClean="0">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1</m:t>
                          </m:r>
                        </m:sub>
                        <m:sup>
                          <m:r>
                            <a:rPr lang="en-US" altLang="zh-CN" sz="2400" i="1">
                              <a:solidFill>
                                <a:srgbClr val="C00000"/>
                              </a:solidFill>
                              <a:latin typeface="Cambria Math" panose="02040503050406030204" pitchFamily="18" charset="0"/>
                            </a:rPr>
                            <m:t>𝑝𝑟𝑒𝑠𝑠𝑢𝑟𝑒</m:t>
                          </m:r>
                        </m:sup>
                      </m:sSubSup>
                      <m:r>
                        <a:rPr lang="en-US" altLang="zh-CN" sz="2400" b="0" i="1" smtClean="0">
                          <a:solidFill>
                            <a:srgbClr val="C00000"/>
                          </a:solidFill>
                          <a:latin typeface="Cambria Math" panose="02040503050406030204" pitchFamily="18" charset="0"/>
                        </a:rPr>
                        <m:t>=</m:t>
                      </m:r>
                      <m:sSubSup>
                        <m:sSubSupPr>
                          <m:ctrlPr>
                            <a:rPr lang="en-US" altLang="zh-CN" sz="2400" i="1">
                              <a:solidFill>
                                <a:srgbClr val="C00000"/>
                              </a:solidFill>
                              <a:latin typeface="Cambria Math" panose="02040503050406030204" pitchFamily="18" charset="0"/>
                            </a:rPr>
                          </m:ctrlPr>
                        </m:sSubSupPr>
                        <m:e>
                          <m:r>
                            <a:rPr lang="en-US" altLang="zh-CN" sz="2400" b="0" i="1" smtClean="0">
                              <a:solidFill>
                                <a:srgbClr val="C00000"/>
                              </a:solidFill>
                              <a:latin typeface="Cambria Math" panose="02040503050406030204" pitchFamily="18" charset="0"/>
                            </a:rPr>
                            <m:t>−</m:t>
                          </m:r>
                          <m:acc>
                            <m:accPr>
                              <m:chr m:val="⃗"/>
                              <m:ctrlPr>
                                <a:rPr lang="en-US" altLang="zh-CN" sz="2400" i="1">
                                  <a:solidFill>
                                    <a:srgbClr val="C00000"/>
                                  </a:solidFill>
                                  <a:latin typeface="Cambria Math" panose="02040503050406030204" pitchFamily="18" charset="0"/>
                                </a:rPr>
                              </m:ctrlPr>
                            </m:accPr>
                            <m:e>
                              <m:r>
                                <a:rPr lang="en-US" altLang="zh-CN" sz="2400" i="1">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2</m:t>
                          </m:r>
                        </m:sub>
                        <m:sup>
                          <m:r>
                            <a:rPr lang="en-US" altLang="zh-CN" sz="2400" i="1">
                              <a:solidFill>
                                <a:srgbClr val="C00000"/>
                              </a:solidFill>
                              <a:latin typeface="Cambria Math" panose="02040503050406030204" pitchFamily="18" charset="0"/>
                            </a:rPr>
                            <m:t>𝑝𝑟𝑒𝑠𝑠𝑢𝑟𝑒</m:t>
                          </m:r>
                        </m:sup>
                      </m:sSubSup>
                    </m:oMath>
                  </m:oMathPara>
                </a14:m>
                <a:endParaRPr lang="zh-CN" altLang="en-US" sz="2400" dirty="0">
                  <a:solidFill>
                    <a:srgbClr val="C00000"/>
                  </a:solidFill>
                </a:endParaRPr>
              </a:p>
            </p:txBody>
          </p:sp>
        </mc:Choice>
        <mc:Fallback xmlns="">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4856960" y="6005686"/>
                <a:ext cx="3309047" cy="52803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F2EF2DA-9E05-4530-9124-ACA8E7913E02}"/>
                  </a:ext>
                </a:extLst>
              </p:cNvPr>
              <p:cNvSpPr/>
              <p:nvPr/>
            </p:nvSpPr>
            <p:spPr>
              <a:xfrm>
                <a:off x="11093473" y="4712548"/>
                <a:ext cx="983603" cy="410946"/>
              </a:xfrm>
              <a:prstGeom prst="rect">
                <a:avLst/>
              </a:prstGeom>
              <a:gradFill>
                <a:gsLst>
                  <a:gs pos="0">
                    <a:schemeClr val="accent3">
                      <a:satMod val="103000"/>
                      <a:lumMod val="102000"/>
                      <a:tint val="94000"/>
                      <a:alpha val="50000"/>
                    </a:schemeClr>
                  </a:gs>
                  <a:gs pos="50000">
                    <a:schemeClr val="accent3">
                      <a:satMod val="110000"/>
                      <a:lumMod val="100000"/>
                      <a:shade val="100000"/>
                      <a:alpha val="50000"/>
                    </a:schemeClr>
                  </a:gs>
                  <a:gs pos="100000">
                    <a:schemeClr val="accent3">
                      <a:lumMod val="99000"/>
                      <a:satMod val="120000"/>
                      <a:shade val="78000"/>
                      <a:alpha val="50000"/>
                    </a:schemeClr>
                  </a:gs>
                </a:gsLst>
              </a:gradFill>
            </p:spPr>
            <p:style>
              <a:lnRef idx="1">
                <a:schemeClr val="accent3"/>
              </a:lnRef>
              <a:fillRef idx="3">
                <a:schemeClr val="accent3"/>
              </a:fillRef>
              <a:effectRef idx="2">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𝐹</m:t>
                          </m:r>
                        </m:e>
                      </m:acc>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xmlns="">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11093473" y="4712548"/>
                <a:ext cx="983603" cy="410946"/>
              </a:xfrm>
              <a:prstGeom prst="rect">
                <a:avLst/>
              </a:prstGeom>
              <a:blipFill>
                <a:blip r:embed="rId11"/>
                <a:stretch>
                  <a:fillRect t="-22059" r="-11111" b="-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4EDCEC71-A821-459E-A68F-7FB18F8843E5}"/>
                  </a:ext>
                </a:extLst>
              </p:cNvPr>
              <p:cNvSpPr/>
              <p:nvPr/>
            </p:nvSpPr>
            <p:spPr>
              <a:xfrm>
                <a:off x="8501732" y="1830403"/>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501732" y="1830403"/>
                <a:ext cx="2832057" cy="638765"/>
              </a:xfrm>
              <a:prstGeom prst="rect">
                <a:avLst/>
              </a:prstGeom>
              <a:blipFill>
                <a:blip r:embed="rId12"/>
                <a:stretch>
                  <a:fillRect/>
                </a:stretch>
              </a:blipFill>
              <a:ln w="254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F8BA4C1-FB1B-49AD-A4DD-F0067B69F241}"/>
                  </a:ext>
                </a:extLst>
              </p:cNvPr>
              <p:cNvSpPr/>
              <p:nvPr/>
            </p:nvSpPr>
            <p:spPr>
              <a:xfrm>
                <a:off x="1063303" y="4529524"/>
                <a:ext cx="5349776" cy="117461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latin typeface="Cambria Math" panose="02040503050406030204" pitchFamily="18" charset="0"/>
                            </a:rPr>
                          </m:ctrlPr>
                        </m:sSubSupPr>
                        <m:e>
                          <m:acc>
                            <m:accPr>
                              <m:chr m:val="⃗"/>
                              <m:ctrlPr>
                                <a:rPr lang="en-US" altLang="zh-CN" sz="2800" i="1" smtClean="0">
                                  <a:latin typeface="Cambria Math" panose="02040503050406030204" pitchFamily="18" charset="0"/>
                                </a:rPr>
                              </m:ctrlPr>
                            </m:accPr>
                            <m:e>
                              <m:r>
                                <a:rPr lang="en-US" altLang="zh-CN" sz="2800" smtClean="0">
                                  <a:latin typeface="Cambria Math" panose="02040503050406030204" pitchFamily="18" charset="0"/>
                                </a:rPr>
                                <m:t>𝑓</m:t>
                              </m:r>
                            </m:e>
                          </m:acc>
                        </m:e>
                        <m:sub>
                          <m:r>
                            <a:rPr lang="en-US" altLang="zh-CN" sz="2800">
                              <a:latin typeface="Cambria Math" panose="02040503050406030204" pitchFamily="18" charset="0"/>
                            </a:rPr>
                            <m:t>𝑖</m:t>
                          </m:r>
                        </m:sub>
                        <m:sup>
                          <m:r>
                            <a:rPr lang="en-US" altLang="zh-CN" sz="2800">
                              <a:latin typeface="Cambria Math" panose="02040503050406030204" pitchFamily="18" charset="0"/>
                            </a:rPr>
                            <m:t>𝑝𝑟𝑒𝑠𝑠𝑢𝑟𝑒</m:t>
                          </m:r>
                        </m:sup>
                      </m:sSubSup>
                      <m:r>
                        <a:rPr lang="en-US" altLang="zh-CN" sz="2800">
                          <a:latin typeface="Cambria Math" panose="02040503050406030204" pitchFamily="18" charset="0"/>
                        </a:rPr>
                        <m:t>=−</m:t>
                      </m:r>
                      <m:nary>
                        <m:naryPr>
                          <m:chr m:val="∑"/>
                          <m:supHide m:val="on"/>
                          <m:ctrlPr>
                            <a:rPr lang="zh-CN" altLang="en-US" sz="2800" i="1">
                              <a:latin typeface="Cambria Math" panose="02040503050406030204" pitchFamily="18" charset="0"/>
                            </a:rPr>
                          </m:ctrlPr>
                        </m:naryPr>
                        <m:sub>
                          <m:r>
                            <m:rPr>
                              <m:brk m:alnAt="7"/>
                            </m:rPr>
                            <a:rPr lang="en-US" altLang="zh-CN" sz="2800">
                              <a:latin typeface="Cambria Math" panose="02040503050406030204" pitchFamily="18" charset="0"/>
                            </a:rPr>
                            <m:t>𝑗</m:t>
                          </m:r>
                        </m:sub>
                        <m:sup/>
                        <m:e>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𝑚</m:t>
                                  </m:r>
                                </m:e>
                                <m:sub>
                                  <m:r>
                                    <a:rPr lang="en-US" altLang="zh-CN" sz="2800">
                                      <a:latin typeface="Cambria Math" panose="02040503050406030204" pitchFamily="18" charset="0"/>
                                    </a:rPr>
                                    <m:t>𝑗</m:t>
                                  </m:r>
                                </m:sub>
                              </m:sSub>
                            </m:num>
                            <m:den>
                              <m:sSub>
                                <m:sSubPr>
                                  <m:ctrlPr>
                                    <a:rPr lang="en-US" altLang="zh-CN" sz="2800" i="1">
                                      <a:latin typeface="Cambria Math" panose="02040503050406030204" pitchFamily="18" charset="0"/>
                                    </a:rPr>
                                  </m:ctrlPr>
                                </m:sSubPr>
                                <m:e>
                                  <m:r>
                                    <a:rPr lang="zh-CN" altLang="en-US" sz="2800">
                                      <a:latin typeface="Cambria Math" panose="02040503050406030204" pitchFamily="18" charset="0"/>
                                    </a:rPr>
                                    <m:t>𝜌</m:t>
                                  </m:r>
                                </m:e>
                                <m:sub>
                                  <m:r>
                                    <a:rPr lang="en-US" altLang="zh-CN" sz="2800">
                                      <a:latin typeface="Cambria Math" panose="02040503050406030204" pitchFamily="18" charset="0"/>
                                    </a:rPr>
                                    <m:t>𝑗</m:t>
                                  </m:r>
                                </m:sub>
                              </m:sSub>
                            </m:den>
                          </m:f>
                          <m:f>
                            <m:fPr>
                              <m:ctrlPr>
                                <a:rPr lang="en-US" altLang="zh-CN" sz="2800" i="1" smtClean="0">
                                  <a:solidFill>
                                    <a:schemeClr val="accent2"/>
                                  </a:solidFill>
                                  <a:latin typeface="Cambria Math" panose="02040503050406030204" pitchFamily="18" charset="0"/>
                                </a:rPr>
                              </m:ctrlPr>
                            </m:fPr>
                            <m:num>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𝑖</m:t>
                                  </m:r>
                                </m:sub>
                              </m:sSub>
                              <m:r>
                                <a:rPr lang="en-US" altLang="zh-CN" sz="2800">
                                  <a:solidFill>
                                    <a:schemeClr val="accent2"/>
                                  </a:solidFill>
                                  <a:latin typeface="Cambria Math" panose="02040503050406030204" pitchFamily="18" charset="0"/>
                                </a:rPr>
                                <m:t>+</m:t>
                              </m:r>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𝑗</m:t>
                                  </m:r>
                                </m:sub>
                              </m:sSub>
                            </m:num>
                            <m:den>
                              <m:r>
                                <a:rPr lang="en-US" altLang="zh-CN" sz="2800">
                                  <a:solidFill>
                                    <a:schemeClr val="accent2"/>
                                  </a:solidFill>
                                  <a:latin typeface="Cambria Math" panose="02040503050406030204" pitchFamily="18" charset="0"/>
                                </a:rPr>
                                <m:t>2</m:t>
                              </m:r>
                            </m:den>
                          </m:f>
                          <m:r>
                            <m:rPr>
                              <m:sty m:val="p"/>
                            </m:rPr>
                            <a:rPr lang="en-US" altLang="zh-CN" sz="280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𝑊</m:t>
                              </m:r>
                            </m:e>
                            <m:sub>
                              <m:r>
                                <a:rPr lang="en-US" altLang="zh-CN" sz="2800">
                                  <a:latin typeface="Cambria Math" panose="02040503050406030204" pitchFamily="18" charset="0"/>
                                </a:rPr>
                                <m:t>𝑖𝑗</m:t>
                              </m:r>
                            </m:sub>
                          </m:sSub>
                        </m:e>
                      </m:nary>
                    </m:oMath>
                  </m:oMathPara>
                </a14:m>
                <a:endParaRPr lang="zh-CN" altLang="en-US" sz="2800" dirty="0"/>
              </a:p>
            </p:txBody>
          </p:sp>
        </mc:Choice>
        <mc:Fallback xmlns="">
          <p:sp>
            <p:nvSpPr>
              <p:cNvPr id="4" name="矩形 3">
                <a:extLst>
                  <a:ext uri="{FF2B5EF4-FFF2-40B4-BE49-F238E27FC236}">
                    <a16:creationId xmlns:a16="http://schemas.microsoft.com/office/drawing/2014/main" id="{3F8BA4C1-FB1B-49AD-A4DD-F0067B69F241}"/>
                  </a:ext>
                </a:extLst>
              </p:cNvPr>
              <p:cNvSpPr>
                <a:spLocks noRot="1" noChangeAspect="1" noMove="1" noResize="1" noEditPoints="1" noAdjustHandles="1" noChangeArrowheads="1" noChangeShapeType="1" noTextEdit="1"/>
              </p:cNvSpPr>
              <p:nvPr/>
            </p:nvSpPr>
            <p:spPr>
              <a:xfrm>
                <a:off x="1063303" y="4529524"/>
                <a:ext cx="5349776" cy="1174614"/>
              </a:xfrm>
              <a:prstGeom prst="rect">
                <a:avLst/>
              </a:prstGeom>
              <a:blipFill>
                <a:blip r:embed="rId15"/>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9E030B56-CE45-4065-BFBC-5BDC87685125}"/>
                  </a:ext>
                </a:extLst>
              </p:cNvPr>
              <p:cNvSpPr/>
              <p:nvPr/>
            </p:nvSpPr>
            <p:spPr>
              <a:xfrm>
                <a:off x="8207897" y="5699844"/>
                <a:ext cx="3031151" cy="1019125"/>
              </a:xfrm>
              <a:prstGeom prst="rect">
                <a:avLst/>
              </a:prstGeom>
              <a:gradFill>
                <a:gsLst>
                  <a:gs pos="0">
                    <a:schemeClr val="accent3">
                      <a:lumMod val="110000"/>
                      <a:satMod val="105000"/>
                      <a:tint val="67000"/>
                      <a:alpha val="80000"/>
                    </a:schemeClr>
                  </a:gs>
                  <a:gs pos="50000">
                    <a:schemeClr val="accent3">
                      <a:lumMod val="105000"/>
                      <a:satMod val="103000"/>
                      <a:tint val="73000"/>
                      <a:alpha val="80000"/>
                    </a:schemeClr>
                  </a:gs>
                  <a:gs pos="100000">
                    <a:schemeClr val="accent3">
                      <a:lumMod val="105000"/>
                      <a:satMod val="109000"/>
                      <a:tint val="81000"/>
                      <a:alpha val="80000"/>
                    </a:schemeClr>
                  </a:gs>
                </a:gsLst>
              </a:gradFill>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21</m:t>
                          </m:r>
                        </m:sub>
                      </m:sSub>
                    </m:oMath>
                  </m:oMathPara>
                </a14:m>
                <a:endParaRPr lang="en-US" altLang="zh-CN" sz="1600" dirty="0"/>
              </a:p>
            </p:txBody>
          </p:sp>
        </mc:Choice>
        <mc:Fallback xmlns="">
          <p:sp>
            <p:nvSpPr>
              <p:cNvPr id="78" name="矩形 77">
                <a:extLst>
                  <a:ext uri="{FF2B5EF4-FFF2-40B4-BE49-F238E27FC236}">
                    <a16:creationId xmlns:a16="http://schemas.microsoft.com/office/drawing/2014/main" id="{9E030B56-CE45-4065-BFBC-5BDC87685125}"/>
                  </a:ext>
                </a:extLst>
              </p:cNvPr>
              <p:cNvSpPr>
                <a:spLocks noRot="1" noChangeAspect="1" noMove="1" noResize="1" noEditPoints="1" noAdjustHandles="1" noChangeArrowheads="1" noChangeShapeType="1" noTextEdit="1"/>
              </p:cNvSpPr>
              <p:nvPr/>
            </p:nvSpPr>
            <p:spPr>
              <a:xfrm>
                <a:off x="8207897" y="5699844"/>
                <a:ext cx="3031151" cy="1019125"/>
              </a:xfrm>
              <a:prstGeom prst="rect">
                <a:avLst/>
              </a:prstGeom>
              <a:blipFill>
                <a:blip r:embed="rId16"/>
                <a:stretch>
                  <a:fillRect b="-1190"/>
                </a:stretch>
              </a:blipFill>
            </p:spPr>
            <p:txBody>
              <a:bodyPr/>
              <a:lstStyle/>
              <a:p>
                <a:r>
                  <a:rPr lang="zh-CN" altLang="en-US">
                    <a:noFill/>
                  </a:rPr>
                  <a:t> </a:t>
                </a:r>
              </a:p>
            </p:txBody>
          </p:sp>
        </mc:Fallback>
      </mc:AlternateContent>
      <p:grpSp>
        <p:nvGrpSpPr>
          <p:cNvPr id="92" name="组合 91">
            <a:extLst>
              <a:ext uri="{FF2B5EF4-FFF2-40B4-BE49-F238E27FC236}">
                <a16:creationId xmlns:a16="http://schemas.microsoft.com/office/drawing/2014/main" id="{93ED83F9-5A60-4300-8058-E72AB23E8D27}"/>
              </a:ext>
            </a:extLst>
          </p:cNvPr>
          <p:cNvGrpSpPr/>
          <p:nvPr/>
        </p:nvGrpSpPr>
        <p:grpSpPr>
          <a:xfrm>
            <a:off x="3934678" y="4034587"/>
            <a:ext cx="1080000" cy="360000"/>
            <a:chOff x="2888995" y="3581988"/>
            <a:chExt cx="1080000" cy="360000"/>
          </a:xfrm>
        </p:grpSpPr>
        <p:cxnSp>
          <p:nvCxnSpPr>
            <p:cNvPr id="94" name="直接连接符 93">
              <a:extLst>
                <a:ext uri="{FF2B5EF4-FFF2-40B4-BE49-F238E27FC236}">
                  <a16:creationId xmlns:a16="http://schemas.microsoft.com/office/drawing/2014/main" id="{B9CB7AF7-5673-4A84-97DB-B60E43B8A330}"/>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389CFA6F-A57E-409E-8F71-3234A33FDECD}"/>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2" name="组合 111">
            <a:extLst>
              <a:ext uri="{FF2B5EF4-FFF2-40B4-BE49-F238E27FC236}">
                <a16:creationId xmlns:a16="http://schemas.microsoft.com/office/drawing/2014/main" id="{3776E830-4FFC-4201-A33C-59E055EB84D5}"/>
              </a:ext>
            </a:extLst>
          </p:cNvPr>
          <p:cNvGrpSpPr/>
          <p:nvPr/>
        </p:nvGrpSpPr>
        <p:grpSpPr>
          <a:xfrm>
            <a:off x="9723473" y="5123494"/>
            <a:ext cx="1861803" cy="1085913"/>
            <a:chOff x="9723473" y="5123494"/>
            <a:chExt cx="1861803" cy="1085913"/>
          </a:xfrm>
        </p:grpSpPr>
        <p:cxnSp>
          <p:nvCxnSpPr>
            <p:cNvPr id="97" name="连接符: 肘形 96">
              <a:extLst>
                <a:ext uri="{FF2B5EF4-FFF2-40B4-BE49-F238E27FC236}">
                  <a16:creationId xmlns:a16="http://schemas.microsoft.com/office/drawing/2014/main" id="{445B66BB-BEF2-4C5A-AA90-C479C4E3B884}"/>
                </a:ext>
              </a:extLst>
            </p:cNvPr>
            <p:cNvCxnSpPr>
              <a:cxnSpLocks/>
              <a:stCxn id="86" idx="2"/>
              <a:endCxn id="78" idx="3"/>
            </p:cNvCxnSpPr>
            <p:nvPr/>
          </p:nvCxnSpPr>
          <p:spPr>
            <a:xfrm rot="5400000">
              <a:off x="10869206" y="5493337"/>
              <a:ext cx="1085913" cy="346227"/>
            </a:xfrm>
            <a:prstGeom prst="bentConnector2">
              <a:avLst/>
            </a:prstGeom>
            <a:ln w="53975">
              <a:solidFill>
                <a:schemeClr val="bg2">
                  <a:lumMod val="75000"/>
                  <a:alpha val="7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连接符: 肘形 108">
              <a:extLst>
                <a:ext uri="{FF2B5EF4-FFF2-40B4-BE49-F238E27FC236}">
                  <a16:creationId xmlns:a16="http://schemas.microsoft.com/office/drawing/2014/main" id="{6B47BEB6-C479-44D8-8C0A-32DA5404C11E}"/>
                </a:ext>
              </a:extLst>
            </p:cNvPr>
            <p:cNvCxnSpPr>
              <a:cxnSpLocks/>
            </p:cNvCxnSpPr>
            <p:nvPr/>
          </p:nvCxnSpPr>
          <p:spPr>
            <a:xfrm rot="16200000" flipH="1">
              <a:off x="10593921" y="4518960"/>
              <a:ext cx="119472" cy="1860368"/>
            </a:xfrm>
            <a:prstGeom prst="bentConnector2">
              <a:avLst/>
            </a:prstGeom>
            <a:ln w="53975">
              <a:solidFill>
                <a:schemeClr val="bg2">
                  <a:lumMod val="75000"/>
                  <a:alpha val="70000"/>
                </a:schemeClr>
              </a:solidFill>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id="{1877520D-F0A6-409F-8A65-8864942C95BB}"/>
                  </a:ext>
                </a:extLst>
              </p:cNvPr>
              <p:cNvSpPr/>
              <p:nvPr/>
            </p:nvSpPr>
            <p:spPr>
              <a:xfrm>
                <a:off x="8483738" y="4356722"/>
                <a:ext cx="2450799" cy="1019125"/>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vert="horz" wrap="none" lIns="91440" tIns="45720" rIns="91440" bIns="45720" rtlCol="0">
                <a:spAutoFit/>
              </a:bodyPr>
              <a:lstStyle/>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smtClean="0">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smtClean="0">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1</m:t>
                          </m:r>
                        </m:sub>
                        <m:sup>
                          <m:r>
                            <a:rPr lang="en-US" altLang="zh-CN" sz="1600" i="1">
                              <a:solidFill>
                                <a:schemeClr val="dk1"/>
                              </a:solidFill>
                              <a:latin typeface="Cambria Math" panose="02040503050406030204" pitchFamily="18" charset="0"/>
                            </a:rPr>
                            <m:t>𝑝𝑟𝑒𝑠𝑠𝑢𝑟𝑒</m:t>
                          </m:r>
                        </m:sup>
                      </m:sSubSup>
                      <m:r>
                        <a:rPr lang="en-US" altLang="zh-CN" sz="1600" i="1" smtClean="0">
                          <a:solidFill>
                            <a:schemeClr val="dk1"/>
                          </a:solidFill>
                          <a:latin typeface="Cambria Math" panose="02040503050406030204" pitchFamily="18" charset="0"/>
                        </a:rPr>
                        <m:t>=−</m:t>
                      </m:r>
                      <m:f>
                        <m:fPr>
                          <m:ctrlPr>
                            <a:rPr lang="en-US" altLang="zh-CN" sz="1600" i="1" smtClean="0">
                              <a:solidFill>
                                <a:schemeClr val="dk1"/>
                              </a:solidFill>
                              <a:latin typeface="Cambria Math" panose="02040503050406030204" pitchFamily="18" charset="0"/>
                            </a:rPr>
                          </m:ctrlPr>
                        </m:fPr>
                        <m:num>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2</m:t>
                              </m:r>
                            </m:sub>
                          </m:sSub>
                        </m:num>
                        <m:den>
                          <m:sSub>
                            <m:sSubPr>
                              <m:ctrlPr>
                                <a:rPr lang="en-US" altLang="zh-CN" sz="1600" i="1" smtClean="0">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2</m:t>
                              </m:r>
                            </m:sub>
                          </m:sSub>
                        </m:den>
                      </m:f>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2</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smtClean="0">
                              <a:solidFill>
                                <a:schemeClr val="dk1"/>
                              </a:solidFill>
                              <a:latin typeface="Cambria Math" panose="02040503050406030204" pitchFamily="18" charset="0"/>
                            </a:rPr>
                            <m:t>12</m:t>
                          </m:r>
                        </m:sub>
                      </m:sSub>
                    </m:oMath>
                  </m:oMathPara>
                </a14:m>
                <a:endParaRPr lang="en-US" altLang="zh-CN" sz="1600" i="1" dirty="0">
                  <a:solidFill>
                    <a:schemeClr val="dk1"/>
                  </a:solidFill>
                  <a:latin typeface="Cambria Math" panose="02040503050406030204" pitchFamily="18" charset="0"/>
                </a:endParaRPr>
              </a:p>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2</m:t>
                          </m:r>
                        </m:sub>
                        <m:sup>
                          <m:r>
                            <a:rPr lang="en-US" altLang="zh-CN" sz="1600" i="1">
                              <a:solidFill>
                                <a:schemeClr val="dk1"/>
                              </a:solidFill>
                              <a:latin typeface="Cambria Math" panose="02040503050406030204" pitchFamily="18" charset="0"/>
                            </a:rPr>
                            <m:t>𝑝𝑟𝑒𝑠𝑠𝑢𝑟𝑒</m:t>
                          </m:r>
                        </m:sup>
                      </m:sSubSup>
                      <m:r>
                        <a:rPr lang="en-US" altLang="zh-CN" sz="1600" i="1">
                          <a:solidFill>
                            <a:schemeClr val="dk1"/>
                          </a:solidFill>
                          <a:latin typeface="Cambria Math" panose="02040503050406030204" pitchFamily="18" charset="0"/>
                        </a:rPr>
                        <m:t>=−</m:t>
                      </m:r>
                      <m:f>
                        <m:fPr>
                          <m:ctrlPr>
                            <a:rPr lang="en-US" altLang="zh-CN" sz="1600" i="1">
                              <a:solidFill>
                                <a:schemeClr val="dk1"/>
                              </a:solidFill>
                              <a:latin typeface="Cambria Math" panose="02040503050406030204" pitchFamily="18" charset="0"/>
                            </a:rPr>
                          </m:ctrlPr>
                        </m:fPr>
                        <m:num>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1</m:t>
                              </m:r>
                            </m:sub>
                          </m:sSub>
                        </m:num>
                        <m:den>
                          <m:sSub>
                            <m:sSubPr>
                              <m:ctrlPr>
                                <a:rPr lang="en-US" altLang="zh-CN" sz="1600" i="1">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1</m:t>
                              </m:r>
                            </m:sub>
                          </m:sSub>
                        </m:den>
                      </m:f>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1</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a:solidFill>
                                <a:schemeClr val="dk1"/>
                              </a:solidFill>
                              <a:latin typeface="Cambria Math" panose="02040503050406030204" pitchFamily="18" charset="0"/>
                            </a:rPr>
                            <m:t>2</m:t>
                          </m:r>
                          <m:r>
                            <a:rPr lang="en-US" altLang="zh-CN" sz="1600" i="1" smtClean="0">
                              <a:solidFill>
                                <a:schemeClr val="dk1"/>
                              </a:solidFill>
                              <a:latin typeface="Cambria Math" panose="02040503050406030204" pitchFamily="18" charset="0"/>
                            </a:rPr>
                            <m:t>1</m:t>
                          </m:r>
                        </m:sub>
                      </m:sSub>
                    </m:oMath>
                  </m:oMathPara>
                </a14:m>
                <a:endParaRPr lang="en-US" altLang="zh-CN" sz="1600" i="1" dirty="0">
                  <a:solidFill>
                    <a:schemeClr val="dk1"/>
                  </a:solidFill>
                  <a:latin typeface="Cambria Math" panose="02040503050406030204" pitchFamily="18" charset="0"/>
                </a:endParaRPr>
              </a:p>
            </p:txBody>
          </p:sp>
        </mc:Choice>
        <mc:Fallback xmlns="">
          <p:sp>
            <p:nvSpPr>
              <p:cNvPr id="113" name="矩形 112">
                <a:extLst>
                  <a:ext uri="{FF2B5EF4-FFF2-40B4-BE49-F238E27FC236}">
                    <a16:creationId xmlns:a16="http://schemas.microsoft.com/office/drawing/2014/main" id="{1877520D-F0A6-409F-8A65-8864942C95BB}"/>
                  </a:ext>
                </a:extLst>
              </p:cNvPr>
              <p:cNvSpPr>
                <a:spLocks noRot="1" noChangeAspect="1" noMove="1" noResize="1" noEditPoints="1" noAdjustHandles="1" noChangeArrowheads="1" noChangeShapeType="1" noTextEdit="1"/>
              </p:cNvSpPr>
              <p:nvPr/>
            </p:nvSpPr>
            <p:spPr>
              <a:xfrm>
                <a:off x="8483738" y="4356722"/>
                <a:ext cx="2450799" cy="1019125"/>
              </a:xfrm>
              <a:prstGeom prst="rect">
                <a:avLst/>
              </a:prstGeom>
              <a:blipFill>
                <a:blip r:embed="rId17"/>
                <a:stretch>
                  <a:fillRect b="-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276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12"/>
                                        </p:tgtEl>
                                        <p:attrNameLst>
                                          <p:attrName>style.visibility</p:attrName>
                                        </p:attrNameLst>
                                      </p:cBhvr>
                                      <p:to>
                                        <p:strVal val="visible"/>
                                      </p:to>
                                    </p:set>
                                    <p:animEffect transition="in" filter="wipe(up)">
                                      <p:cBhvr>
                                        <p:cTn id="39" dur="500"/>
                                        <p:tgtEl>
                                          <p:spTgt spid="112"/>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barn(inVertical)">
                                      <p:cBhvr>
                                        <p:cTn id="47" dur="500"/>
                                        <p:tgtEl>
                                          <p:spTgt spid="8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wipe(up)">
                                      <p:cBhvr>
                                        <p:cTn id="52" dur="500"/>
                                        <p:tgtEl>
                                          <p:spTgt spid="92"/>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animBg="1"/>
      <p:bldP spid="4" grpId="0" animBg="1"/>
      <p:bldP spid="78" grpId="0" animBg="1"/>
      <p:bldP spid="1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DDFCD-1055-4DE2-9E4B-4EBED1A9E945}"/>
              </a:ext>
            </a:extLst>
          </p:cNvPr>
          <p:cNvSpPr>
            <a:spLocks noGrp="1"/>
          </p:cNvSpPr>
          <p:nvPr>
            <p:ph type="title"/>
          </p:nvPr>
        </p:nvSpPr>
        <p:spPr/>
        <p:txBody>
          <a:bodyPr/>
          <a:lstStyle/>
          <a:p>
            <a:r>
              <a:rPr lang="en-US" altLang="zh-CN" dirty="0"/>
              <a:t>Flex Demo</a:t>
            </a:r>
            <a:endParaRPr lang="zh-CN" altLang="en-US" dirty="0"/>
          </a:p>
        </p:txBody>
      </p:sp>
    </p:spTree>
    <p:extLst>
      <p:ext uri="{BB962C8B-B14F-4D97-AF65-F5344CB8AC3E}">
        <p14:creationId xmlns:p14="http://schemas.microsoft.com/office/powerpoint/2010/main" val="150322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
                      <m:sSubPr>
                        <m:ctrlPr>
                          <a:rPr lang="en-US" altLang="zh-CN" i="1">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r>
                  <a:rPr lang="zh-CN" altLang="en-US" dirty="0"/>
                  <a:t>作用力与反作用力的大小相等</a:t>
                </a:r>
                <a:endParaRPr lang="en-US" altLang="zh-CN" dirty="0"/>
              </a:p>
              <a:p>
                <a:r>
                  <a:rPr lang="zh-CN" altLang="en-US" dirty="0"/>
                  <a:t>只依赖于</a:t>
                </a:r>
                <a:r>
                  <a:rPr lang="zh-CN" altLang="en-US" dirty="0">
                    <a:solidFill>
                      <a:srgbClr val="C00000"/>
                    </a:solidFill>
                  </a:rPr>
                  <a:t>速度差</a:t>
                </a:r>
                <a:r>
                  <a:rPr lang="zh-CN" altLang="en-US" dirty="0"/>
                  <a:t>，不依赖绝对速度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507372" y="1825625"/>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507372" y="1825625"/>
                <a:ext cx="2832057" cy="638765"/>
              </a:xfrm>
              <a:prstGeom prst="rect">
                <a:avLst/>
              </a:prstGeom>
              <a:blipFill>
                <a:blip r:embed="rId4"/>
                <a:stretch>
                  <a:fillRect/>
                </a:stretch>
              </a:blipFill>
              <a:ln w="25400"/>
            </p:spPr>
            <p:txBody>
              <a:bodyPr/>
              <a:lstStyle/>
              <a:p>
                <a:r>
                  <a:rPr lang="zh-CN" altLang="en-US">
                    <a:noFill/>
                  </a:rPr>
                  <a:t> </a:t>
                </a:r>
              </a:p>
            </p:txBody>
          </p:sp>
        </mc:Fallback>
      </mc:AlternateContent>
      <p:pic>
        <p:nvPicPr>
          <p:cNvPr id="6" name="图片 5" descr="背景图案&#10;&#10;描述已自动生成">
            <a:extLst>
              <a:ext uri="{FF2B5EF4-FFF2-40B4-BE49-F238E27FC236}">
                <a16:creationId xmlns:a16="http://schemas.microsoft.com/office/drawing/2014/main" id="{2F1C5919-0871-4957-8437-F450D008FB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4636" y="3115909"/>
            <a:ext cx="5224713" cy="2938901"/>
          </a:xfrm>
          <a:prstGeom prst="rect">
            <a:avLst/>
          </a:prstGeom>
        </p:spPr>
      </p:pic>
      <p:grpSp>
        <p:nvGrpSpPr>
          <p:cNvPr id="7" name="组合 6">
            <a:extLst>
              <a:ext uri="{FF2B5EF4-FFF2-40B4-BE49-F238E27FC236}">
                <a16:creationId xmlns:a16="http://schemas.microsoft.com/office/drawing/2014/main" id="{F265AFED-1877-4CD0-9CA3-47885B1F1EAB}"/>
              </a:ext>
            </a:extLst>
          </p:cNvPr>
          <p:cNvGrpSpPr/>
          <p:nvPr/>
        </p:nvGrpSpPr>
        <p:grpSpPr>
          <a:xfrm>
            <a:off x="3863752" y="2852936"/>
            <a:ext cx="1080000" cy="360000"/>
            <a:chOff x="2888995" y="3581988"/>
            <a:chExt cx="1080000" cy="360000"/>
          </a:xfrm>
        </p:grpSpPr>
        <p:cxnSp>
          <p:nvCxnSpPr>
            <p:cNvPr id="8" name="直接连接符 7">
              <a:extLst>
                <a:ext uri="{FF2B5EF4-FFF2-40B4-BE49-F238E27FC236}">
                  <a16:creationId xmlns:a16="http://schemas.microsoft.com/office/drawing/2014/main" id="{CC92BAB3-3F43-4139-90F8-83C1F6E4FAB1}"/>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BC9E24F-D037-4A6D-BFCE-1D7B6790E629}"/>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735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2B2F55-BF91-40E3-98AC-AB28767165C0}"/>
                  </a:ext>
                </a:extLst>
              </p:cNvPr>
              <p:cNvSpPr/>
              <p:nvPr/>
            </p:nvSpPr>
            <p:spPr>
              <a:xfrm>
                <a:off x="8521743" y="1825625"/>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521743" y="1825625"/>
                <a:ext cx="2832057" cy="638765"/>
              </a:xfrm>
              <a:prstGeom prst="rect">
                <a:avLst/>
              </a:prstGeom>
              <a:blipFill>
                <a:blip r:embed="rId4"/>
                <a:stretch>
                  <a:fillRect/>
                </a:stretch>
              </a:blipFill>
              <a:ln w="25400"/>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r>
                  <a:rPr lang="en-US" altLang="zh-CN" dirty="0"/>
                  <a:t>/V</a:t>
                </a:r>
                <a:r>
                  <a:rPr lang="zh-CN" altLang="en-US" dirty="0"/>
                  <a:t>：</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7710E581-6952-42E9-9419-D49073705A4F}"/>
                  </a:ext>
                </a:extLst>
              </p:cNvPr>
              <p:cNvSpPr/>
              <p:nvPr/>
            </p:nvSpPr>
            <p:spPr>
              <a:xfrm>
                <a:off x="8688288" y="1825625"/>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7710E581-6952-42E9-9419-D49073705A4F}"/>
                  </a:ext>
                </a:extLst>
              </p:cNvPr>
              <p:cNvSpPr>
                <a:spLocks noRot="1" noChangeAspect="1" noMove="1" noResize="1" noEditPoints="1" noAdjustHandles="1" noChangeArrowheads="1" noChangeShapeType="1" noTextEdit="1"/>
              </p:cNvSpPr>
              <p:nvPr/>
            </p:nvSpPr>
            <p:spPr>
              <a:xfrm>
                <a:off x="8688288" y="1825625"/>
                <a:ext cx="2832057" cy="638765"/>
              </a:xfrm>
              <a:prstGeom prst="rect">
                <a:avLst/>
              </a:prstGeom>
              <a:blipFill>
                <a:blip r:embed="rId4"/>
                <a:stretch>
                  <a:fillRect/>
                </a:stretch>
              </a:blipFill>
              <a:ln w="25400"/>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xmlns="">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882" t="-196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a:xfrm>
                <a:off x="5015880" y="2278380"/>
                <a:ext cx="5181600" cy="4351338"/>
              </a:xfrm>
            </p:spPr>
            <p:txBody>
              <a:bodyPr>
                <a:normAutofit fontScale="85000" lnSpcReduction="10000"/>
              </a:bodyPr>
              <a:lstStyle/>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xmlns="">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xfrm>
                <a:off x="5015880" y="2278380"/>
                <a:ext cx="5181600" cy="4351338"/>
              </a:xfrm>
              <a:blipFill>
                <a:blip r:embed="rId4"/>
                <a:stretch>
                  <a:fillRect l="-1647" t="-13725" b="-18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F12CCF99-8A6C-4DC5-80C1-D6B153D71F24}"/>
                  </a:ext>
                </a:extLst>
              </p:cNvPr>
              <p:cNvSpPr/>
              <p:nvPr/>
            </p:nvSpPr>
            <p:spPr>
              <a:xfrm>
                <a:off x="8688288" y="1825625"/>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10" name="矩形 9">
                <a:extLst>
                  <a:ext uri="{FF2B5EF4-FFF2-40B4-BE49-F238E27FC236}">
                    <a16:creationId xmlns:a16="http://schemas.microsoft.com/office/drawing/2014/main" id="{F12CCF99-8A6C-4DC5-80C1-D6B153D71F24}"/>
                  </a:ext>
                </a:extLst>
              </p:cNvPr>
              <p:cNvSpPr>
                <a:spLocks noRot="1" noChangeAspect="1" noMove="1" noResize="1" noEditPoints="1" noAdjustHandles="1" noChangeArrowheads="1" noChangeShapeType="1" noTextEdit="1"/>
              </p:cNvSpPr>
              <p:nvPr/>
            </p:nvSpPr>
            <p:spPr>
              <a:xfrm>
                <a:off x="8688288" y="1825625"/>
                <a:ext cx="2832057" cy="638765"/>
              </a:xfrm>
              <a:prstGeom prst="rect">
                <a:avLst/>
              </a:prstGeom>
              <a:blipFill>
                <a:blip r:embed="rId5"/>
                <a:stretch>
                  <a:fillRect/>
                </a:stretch>
              </a:blipFill>
              <a:ln w="25400"/>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b="0" i="1" smtClean="0">
                                <a:latin typeface="Cambria Math" panose="02040503050406030204" pitchFamily="18" charset="0"/>
                              </a:rPr>
                              <m:t>           </m:t>
                            </m:r>
                            <m:r>
                              <a:rPr lang="en-US" altLang="zh-CN" i="1">
                                <a:latin typeface="Cambria Math" panose="02040503050406030204" pitchFamily="18" charset="0"/>
                              </a:rPr>
                              <m:t>𝑜𝑡h𝑒𝑟𝑤𝑖𝑠𝑒</m:t>
                            </m:r>
                          </m:e>
                        </m:eqArr>
                      </m:e>
                    </m:d>
                  </m:oMath>
                </a14:m>
                <a:endParaRPr lang="en-US" altLang="zh-CN" b="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7" name="图片 6" descr="图示&#10;&#10;描述已自动生成">
            <a:extLst>
              <a:ext uri="{FF2B5EF4-FFF2-40B4-BE49-F238E27FC236}">
                <a16:creationId xmlns:a16="http://schemas.microsoft.com/office/drawing/2014/main" id="{1B48E624-D0EB-4595-99F9-979E5F84C9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4840" y="2435596"/>
            <a:ext cx="2232659" cy="2046604"/>
          </a:xfrm>
          <a:prstGeom prst="rect">
            <a:avLst/>
          </a:prstGeom>
        </p:spPr>
      </p:pic>
      <p:pic>
        <p:nvPicPr>
          <p:cNvPr id="8" name="图片 7">
            <a:extLst>
              <a:ext uri="{FF2B5EF4-FFF2-40B4-BE49-F238E27FC236}">
                <a16:creationId xmlns:a16="http://schemas.microsoft.com/office/drawing/2014/main" id="{7BA7364B-FAB8-405C-9D68-5D980E0CF71C}"/>
              </a:ext>
            </a:extLst>
          </p:cNvPr>
          <p:cNvPicPr>
            <a:picLocks noChangeAspect="1"/>
          </p:cNvPicPr>
          <p:nvPr/>
        </p:nvPicPr>
        <p:blipFill>
          <a:blip r:embed="rId5"/>
          <a:stretch>
            <a:fillRect/>
          </a:stretch>
        </p:blipFill>
        <p:spPr>
          <a:xfrm>
            <a:off x="8244841" y="4570219"/>
            <a:ext cx="2232347" cy="2046318"/>
          </a:xfrm>
          <a:prstGeom prst="rect">
            <a:avLst/>
          </a:prstGeom>
        </p:spPr>
      </p:pic>
    </p:spTree>
    <p:extLst>
      <p:ext uri="{BB962C8B-B14F-4D97-AF65-F5344CB8AC3E}">
        <p14:creationId xmlns:p14="http://schemas.microsoft.com/office/powerpoint/2010/main" val="95381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 presetClass="entr" presetSubtype="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solidFill>
                  <a:srgbClr val="C00000"/>
                </a:solidFill>
              </a:rPr>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p:txBody>
      </p:sp>
    </p:spTree>
    <p:extLst>
      <p:ext uri="{BB962C8B-B14F-4D97-AF65-F5344CB8AC3E}">
        <p14:creationId xmlns:p14="http://schemas.microsoft.com/office/powerpoint/2010/main" val="4119744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4"/>
                <a:ext cx="10515600" cy="3619599"/>
              </a:xfrm>
            </p:spPr>
            <p:txBody>
              <a:bodyPr>
                <a:noAutofit/>
              </a:bodyPr>
              <a:lstStyle/>
              <a:p>
                <a:r>
                  <a:rPr lang="zh-CN" altLang="en-US" sz="2400" dirty="0">
                    <a:latin typeface="Cambria Math" panose="02040503050406030204" pitchFamily="18" charset="0"/>
                    <a:ea typeface="微软雅黑" panose="020B0503020204020204" pitchFamily="34" charset="-122"/>
                  </a:rPr>
                  <a:t>受力分析</a:t>
                </a:r>
                <a:endParaRPr lang="en-US" altLang="zh-CN" sz="2400" dirty="0">
                  <a:latin typeface="Cambria Math" panose="02040503050406030204" pitchFamily="18" charset="0"/>
                  <a:ea typeface="微软雅黑" panose="020B0503020204020204" pitchFamily="34" charset="-122"/>
                </a:endParaRPr>
              </a:p>
              <a:p>
                <a:pPr lvl="1"/>
                <a14:m>
                  <m:oMath xmlns:m="http://schemas.openxmlformats.org/officeDocument/2006/math">
                    <m:sSub>
                      <m:sSubPr>
                        <m:ctrlPr>
                          <a:rPr lang="en-US" altLang="zh-CN" sz="2000" i="1" smtClean="0">
                            <a:latin typeface="Cambria Math" panose="02040503050406030204" pitchFamily="18" charset="0"/>
                            <a:ea typeface="微软雅黑" panose="020B0503020204020204" pitchFamily="34" charset="-122"/>
                          </a:rPr>
                        </m:ctrlPr>
                      </m:sSubPr>
                      <m:e>
                        <m:acc>
                          <m:accPr>
                            <m:chr m:val="⃗"/>
                            <m:ctrlPr>
                              <a:rPr lang="en-US" altLang="zh-CN" sz="2000" i="1" smtClean="0">
                                <a:latin typeface="Cambria Math" panose="02040503050406030204" pitchFamily="18" charset="0"/>
                                <a:ea typeface="微软雅黑" panose="020B0503020204020204" pitchFamily="34" charset="-122"/>
                              </a:rPr>
                            </m:ctrlPr>
                          </m:accPr>
                          <m:e>
                            <m:r>
                              <a:rPr lang="en-US" altLang="zh-CN" sz="2000" b="0" i="1" smtClean="0">
                                <a:latin typeface="Cambria Math" panose="02040503050406030204" pitchFamily="18" charset="0"/>
                                <a:ea typeface="微软雅黑" panose="020B0503020204020204" pitchFamily="34" charset="-122"/>
                              </a:rPr>
                              <m:t>𝐹</m:t>
                            </m:r>
                          </m:e>
                        </m:acc>
                      </m:e>
                      <m:sub>
                        <m:r>
                          <a:rPr lang="en-US" altLang="zh-CN" sz="2000" b="0" i="1" smtClean="0">
                            <a:latin typeface="Cambria Math" panose="02040503050406030204" pitchFamily="18" charset="0"/>
                            <a:ea typeface="微软雅黑" panose="020B0503020204020204" pitchFamily="34" charset="-122"/>
                          </a:rPr>
                          <m:t>𝑖𝑛𝑡𝑒𝑟𝑛𝑎𝑙</m:t>
                        </m:r>
                      </m:sub>
                    </m:sSub>
                  </m:oMath>
                </a14:m>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如流体内部的粘滞力</a:t>
                </a:r>
                <a:r>
                  <a:rPr lang="en-US" altLang="zh-CN" sz="2000" dirty="0">
                    <a:latin typeface="微软雅黑" panose="020B0503020204020204" pitchFamily="34" charset="-122"/>
                    <a:ea typeface="微软雅黑" panose="020B0503020204020204" pitchFamily="34" charset="-122"/>
                  </a:rPr>
                  <a:t>(Viscosity)</a:t>
                </a:r>
                <a:r>
                  <a:rPr lang="zh-CN" altLang="en-US" sz="2000" dirty="0">
                    <a:latin typeface="微软雅黑" panose="020B0503020204020204" pitchFamily="34" charset="-122"/>
                    <a:ea typeface="微软雅黑" panose="020B0503020204020204" pitchFamily="34" charset="-122"/>
                  </a:rPr>
                  <a:t>、压力</a:t>
                </a:r>
                <a:r>
                  <a:rPr lang="en-US" altLang="zh-CN" sz="2000" dirty="0">
                    <a:latin typeface="微软雅黑" panose="020B0503020204020204" pitchFamily="34" charset="-122"/>
                    <a:ea typeface="微软雅黑" panose="020B0503020204020204" pitchFamily="34" charset="-122"/>
                  </a:rPr>
                  <a:t>(Pressure)</a:t>
                </a:r>
                <a:r>
                  <a:rPr lang="zh-CN" altLang="en-US" sz="2000" dirty="0">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a:p>
                <a:pPr lvl="1"/>
                <a14:m>
                  <m:oMath xmlns:m="http://schemas.openxmlformats.org/officeDocument/2006/math">
                    <m:sSub>
                      <m:sSubPr>
                        <m:ctrlPr>
                          <a:rPr lang="en-US" altLang="zh-CN" sz="2000" i="1" smtClean="0">
                            <a:latin typeface="Cambria Math" panose="02040503050406030204" pitchFamily="18" charset="0"/>
                            <a:ea typeface="微软雅黑" panose="020B0503020204020204" pitchFamily="34" charset="-122"/>
                          </a:rPr>
                        </m:ctrlPr>
                      </m:sSubPr>
                      <m:e>
                        <m:acc>
                          <m:accPr>
                            <m:chr m:val="⃗"/>
                            <m:ctrlPr>
                              <a:rPr lang="en-US" altLang="zh-CN" sz="2000" i="1" smtClean="0">
                                <a:latin typeface="Cambria Math" panose="02040503050406030204" pitchFamily="18" charset="0"/>
                                <a:ea typeface="微软雅黑" panose="020B0503020204020204" pitchFamily="34" charset="-122"/>
                              </a:rPr>
                            </m:ctrlPr>
                          </m:accPr>
                          <m:e>
                            <m:r>
                              <a:rPr lang="en-US" altLang="zh-CN" sz="2000" b="0" i="1" smtClean="0">
                                <a:latin typeface="Cambria Math" panose="02040503050406030204" pitchFamily="18" charset="0"/>
                                <a:ea typeface="微软雅黑" panose="020B0503020204020204" pitchFamily="34" charset="-122"/>
                              </a:rPr>
                              <m:t>𝐹</m:t>
                            </m:r>
                          </m:e>
                        </m:acc>
                      </m:e>
                      <m:sub>
                        <m:r>
                          <a:rPr lang="en-US" altLang="zh-CN" sz="2000" b="0" i="1" smtClean="0">
                            <a:latin typeface="Cambria Math" panose="02040503050406030204" pitchFamily="18" charset="0"/>
                            <a:ea typeface="微软雅黑" panose="020B0503020204020204" pitchFamily="34" charset="-122"/>
                          </a:rPr>
                          <m:t>𝑒𝑥𝑡𝑒𝑟𝑛𝑎𝑙</m:t>
                        </m:r>
                      </m:sub>
                    </m:sSub>
                  </m:oMath>
                </a14:m>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如重力</a:t>
                </a:r>
                <a:r>
                  <a:rPr lang="en-US" altLang="zh-CN" sz="2000" dirty="0">
                    <a:latin typeface="微软雅黑" panose="020B0503020204020204" pitchFamily="34" charset="-122"/>
                    <a:ea typeface="微软雅黑" panose="020B0503020204020204" pitchFamily="34" charset="-122"/>
                  </a:rPr>
                  <a:t>(Gravity)</a:t>
                </a:r>
                <a:r>
                  <a:rPr lang="zh-CN" altLang="en-US" sz="2000" dirty="0">
                    <a:latin typeface="微软雅黑" panose="020B0503020204020204" pitchFamily="34" charset="-122"/>
                    <a:ea typeface="微软雅黑" panose="020B0503020204020204" pitchFamily="34" charset="-122"/>
                  </a:rPr>
                  <a:t>、碰撞力</a:t>
                </a:r>
                <a:r>
                  <a:rPr lang="en-US" altLang="zh-CN" sz="2000" dirty="0">
                    <a:latin typeface="微软雅黑" panose="020B0503020204020204" pitchFamily="34" charset="-122"/>
                    <a:ea typeface="微软雅黑" panose="020B0503020204020204" pitchFamily="34" charset="-122"/>
                  </a:rPr>
                  <a:t>(Collision)</a:t>
                </a:r>
                <a:r>
                  <a:rPr lang="zh-CN" altLang="en-US" sz="2000" dirty="0">
                    <a:latin typeface="微软雅黑" panose="020B0503020204020204" pitchFamily="34" charset="-122"/>
                    <a:ea typeface="微软雅黑" panose="020B0503020204020204" pitchFamily="34" charset="-122"/>
                  </a:rPr>
                  <a:t>、风力</a:t>
                </a:r>
                <a:r>
                  <a:rPr lang="en-US" altLang="zh-CN" sz="2000" dirty="0">
                    <a:latin typeface="微软雅黑" panose="020B0503020204020204" pitchFamily="34" charset="-122"/>
                    <a:ea typeface="微软雅黑" panose="020B0503020204020204" pitchFamily="34" charset="-122"/>
                  </a:rPr>
                  <a:t>(Wind)</a:t>
                </a:r>
                <a:r>
                  <a:rPr lang="zh-CN" altLang="en-US" sz="2000" dirty="0">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合力 </a:t>
                </a:r>
                <a14:m>
                  <m:oMath xmlns:m="http://schemas.openxmlformats.org/officeDocument/2006/math">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𝐹</m:t>
                        </m:r>
                      </m:e>
                    </m:acc>
                    <m:r>
                      <a:rPr lang="en-US" altLang="zh-CN" sz="2000" b="0" i="0" smtClean="0">
                        <a:latin typeface="Cambria Math" panose="02040503050406030204" pitchFamily="18" charset="0"/>
                      </a:rPr>
                      <m:t>=</m:t>
                    </m:r>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𝐹</m:t>
                            </m:r>
                          </m:e>
                        </m:acc>
                      </m:e>
                      <m:sub>
                        <m:r>
                          <a:rPr lang="en-US" altLang="zh-CN" sz="2000" b="0" i="1" smtClean="0">
                            <a:latin typeface="Cambria Math" panose="02040503050406030204" pitchFamily="18" charset="0"/>
                          </a:rPr>
                          <m:t>𝑖𝑛𝑡𝑒𝑟𝑛𝑎𝑙</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𝐹</m:t>
                            </m:r>
                          </m:e>
                        </m:acc>
                      </m:e>
                      <m:sub>
                        <m:r>
                          <a:rPr lang="en-US" altLang="zh-CN" sz="2000" b="0" i="1" smtClean="0">
                            <a:latin typeface="Cambria Math" panose="02040503050406030204" pitchFamily="18" charset="0"/>
                          </a:rPr>
                          <m:t>𝑒𝑥𝑡𝑒𝑟𝑛𝑎𝑙</m:t>
                        </m:r>
                      </m:sub>
                    </m:sSub>
                  </m:oMath>
                </a14:m>
                <a:endParaRPr lang="en-US" altLang="zh-CN" sz="2000" b="0" dirty="0">
                  <a:latin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𝑎</m:t>
                        </m:r>
                      </m:e>
                    </m:acc>
                    <m:r>
                      <a:rPr lang="en-US" altLang="zh-CN" sz="2400" b="0" i="1" dirty="0" smtClean="0">
                        <a:latin typeface="Cambria Math" panose="02040503050406030204" pitchFamily="18" charset="0"/>
                      </a:rPr>
                      <m:t>=</m:t>
                    </m:r>
                    <m:f>
                      <m:fPr>
                        <m:ctrlPr>
                          <a:rPr lang="en-US" altLang="zh-CN" sz="2400" i="1" dirty="0">
                            <a:latin typeface="Cambria Math" panose="02040503050406030204" pitchFamily="18" charset="0"/>
                          </a:rPr>
                        </m:ctrlPr>
                      </m:fPr>
                      <m:num>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𝐹</m:t>
                            </m:r>
                          </m:e>
                        </m:acc>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0" dirty="0" smtClean="0">
                        <a:latin typeface="Cambria Math" panose="02040503050406030204" pitchFamily="18" charset="0"/>
                      </a:rPr>
                      <m:t>=</m:t>
                    </m:r>
                    <m:sSub>
                      <m:sSubPr>
                        <m:ctrlPr>
                          <a:rPr lang="en-US" altLang="zh-CN" sz="2400" i="1" dirty="0" smtClean="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𝑣</m:t>
                            </m:r>
                          </m:e>
                        </m:acc>
                      </m:e>
                      <m:sub>
                        <m:r>
                          <a:rPr lang="en-US" altLang="zh-CN" sz="2400" b="0" i="1" dirty="0" smtClean="0">
                            <a:latin typeface="Cambria Math" panose="02040503050406030204" pitchFamily="18" charset="0"/>
                          </a:rPr>
                          <m:t>0</m:t>
                        </m:r>
                      </m:sub>
                    </m:sSub>
                    <m:r>
                      <a:rPr lang="en-US" altLang="zh-CN" sz="2400" b="0" i="1" dirty="0" smtClean="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𝑎</m:t>
                        </m:r>
                      </m:e>
                    </m:acc>
                    <m:r>
                      <a:rPr lang="en-US" altLang="zh-CN" sz="2400" i="1" dirty="0" smtClean="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𝑥</m:t>
                            </m:r>
                          </m:e>
                        </m:acc>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𝑥</m:t>
                            </m:r>
                          </m:e>
                        </m:acc>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1" dirty="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4"/>
                <a:ext cx="10515600" cy="3619599"/>
              </a:xfrm>
              <a:blipFill>
                <a:blip r:embed="rId3"/>
                <a:stretch>
                  <a:fillRect l="-844" t="-139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47623-778B-4929-9095-66AAC1298AFC}"/>
              </a:ext>
            </a:extLst>
          </p:cNvPr>
          <p:cNvSpPr>
            <a:spLocks noGrp="1"/>
          </p:cNvSpPr>
          <p:nvPr>
            <p:ph type="title"/>
          </p:nvPr>
        </p:nvSpPr>
        <p:spPr/>
        <p:txBody>
          <a:bodyPr/>
          <a:lstStyle/>
          <a:p>
            <a:r>
              <a:rPr lang="zh-CN" altLang="en-US" dirty="0"/>
              <a:t>基于力的动力学的缺陷</a:t>
            </a:r>
          </a:p>
        </p:txBody>
      </p:sp>
      <p:sp>
        <p:nvSpPr>
          <p:cNvPr id="3" name="内容占位符 2">
            <a:extLst>
              <a:ext uri="{FF2B5EF4-FFF2-40B4-BE49-F238E27FC236}">
                <a16:creationId xmlns:a16="http://schemas.microsoft.com/office/drawing/2014/main" id="{3B2B7719-F37A-4FAC-82B7-D07A9C688F33}"/>
              </a:ext>
            </a:extLst>
          </p:cNvPr>
          <p:cNvSpPr>
            <a:spLocks noGrp="1"/>
          </p:cNvSpPr>
          <p:nvPr>
            <p:ph idx="1"/>
          </p:nvPr>
        </p:nvSpPr>
        <p:spPr/>
        <p:txBody>
          <a:bodyPr>
            <a:normAutofit/>
          </a:bodyPr>
          <a:lstStyle/>
          <a:p>
            <a:r>
              <a:rPr lang="zh-CN" altLang="en-US" dirty="0">
                <a:solidFill>
                  <a:srgbClr val="C00000"/>
                </a:solidFill>
              </a:rPr>
              <a:t>力</a:t>
            </a:r>
            <a:r>
              <a:rPr lang="en-US" altLang="zh-CN" dirty="0">
                <a:sym typeface="Wingdings" panose="05000000000000000000" pitchFamily="2" charset="2"/>
              </a:rPr>
              <a:t></a:t>
            </a:r>
            <a:r>
              <a:rPr lang="zh-CN" altLang="en-US" dirty="0">
                <a:sym typeface="Wingdings" panose="05000000000000000000" pitchFamily="2" charset="2"/>
              </a:rPr>
              <a:t>加速度</a:t>
            </a:r>
            <a:r>
              <a:rPr lang="en-US" altLang="zh-CN" dirty="0">
                <a:sym typeface="Wingdings" panose="05000000000000000000" pitchFamily="2" charset="2"/>
              </a:rPr>
              <a:t></a:t>
            </a:r>
            <a:r>
              <a:rPr lang="zh-CN" altLang="en-US" dirty="0">
                <a:sym typeface="Wingdings" panose="05000000000000000000" pitchFamily="2" charset="2"/>
              </a:rPr>
              <a:t>速度</a:t>
            </a:r>
            <a:r>
              <a:rPr lang="en-US" altLang="zh-CN" dirty="0">
                <a:sym typeface="Wingdings" panose="05000000000000000000" pitchFamily="2" charset="2"/>
              </a:rPr>
              <a:t></a:t>
            </a:r>
            <a:r>
              <a:rPr lang="zh-CN" altLang="en-US" dirty="0">
                <a:sym typeface="Wingdings" panose="05000000000000000000" pitchFamily="2" charset="2"/>
              </a:rPr>
              <a:t>位置</a:t>
            </a:r>
            <a:endParaRPr lang="en-US" altLang="zh-CN" dirty="0"/>
          </a:p>
          <a:p>
            <a:pPr lvl="1"/>
            <a:r>
              <a:rPr lang="zh-CN" altLang="en-US" dirty="0"/>
              <a:t>重力</a:t>
            </a:r>
            <a:endParaRPr lang="en-US" altLang="zh-CN" dirty="0"/>
          </a:p>
          <a:p>
            <a:pPr lvl="1"/>
            <a:r>
              <a:rPr lang="zh-CN" altLang="en-US" dirty="0"/>
              <a:t>摩檫力</a:t>
            </a:r>
            <a:endParaRPr lang="en-US" altLang="zh-CN" dirty="0"/>
          </a:p>
          <a:p>
            <a:pPr lvl="1"/>
            <a:r>
              <a:rPr lang="zh-CN" altLang="en-US" dirty="0">
                <a:solidFill>
                  <a:srgbClr val="C00000"/>
                </a:solidFill>
              </a:rPr>
              <a:t>碰撞力</a:t>
            </a:r>
            <a:endParaRPr lang="en-US" altLang="zh-CN" dirty="0">
              <a:solidFill>
                <a:srgbClr val="C00000"/>
              </a:solidFill>
            </a:endParaRPr>
          </a:p>
          <a:p>
            <a:pPr lvl="2"/>
            <a:r>
              <a:rPr lang="zh-CN" altLang="en-US" dirty="0">
                <a:solidFill>
                  <a:srgbClr val="C00000"/>
                </a:solidFill>
              </a:rPr>
              <a:t>瞬时力：作用时间极短</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步长</a:t>
            </a:r>
            <a:endParaRPr lang="en-US" altLang="zh-CN" dirty="0">
              <a:solidFill>
                <a:srgbClr val="C00000"/>
              </a:solidFill>
            </a:endParaRPr>
          </a:p>
          <a:p>
            <a:pPr lvl="2"/>
            <a:r>
              <a:rPr lang="zh-CN" altLang="en-US" dirty="0"/>
              <a:t>非常巨大</a:t>
            </a:r>
            <a:endParaRPr lang="en-US" altLang="zh-CN" dirty="0"/>
          </a:p>
          <a:p>
            <a:pPr lvl="2"/>
            <a:r>
              <a:rPr lang="zh-CN" altLang="en-US" dirty="0"/>
              <a:t>随时间迅速变化，其规律非常复杂</a:t>
            </a:r>
            <a:endParaRPr lang="en-US" altLang="zh-CN" dirty="0"/>
          </a:p>
          <a:p>
            <a:pPr lvl="2"/>
            <a:r>
              <a:rPr lang="zh-CN" altLang="en-US" dirty="0">
                <a:solidFill>
                  <a:srgbClr val="C00000"/>
                </a:solidFill>
              </a:rPr>
              <a:t>数值积分</a:t>
            </a:r>
            <a:endParaRPr lang="en-US" altLang="zh-CN" dirty="0">
              <a:solidFill>
                <a:srgbClr val="C00000"/>
              </a:solidFill>
            </a:endParaRPr>
          </a:p>
        </p:txBody>
      </p:sp>
      <p:pic>
        <p:nvPicPr>
          <p:cNvPr id="6" name="内容占位符 3">
            <a:extLst>
              <a:ext uri="{FF2B5EF4-FFF2-40B4-BE49-F238E27FC236}">
                <a16:creationId xmlns:a16="http://schemas.microsoft.com/office/drawing/2014/main" id="{B33EC3CD-7F18-4624-A360-E1DD80317EC2}"/>
              </a:ext>
            </a:extLst>
          </p:cNvPr>
          <p:cNvPicPr>
            <a:picLocks noChangeAspect="1"/>
          </p:cNvPicPr>
          <p:nvPr/>
        </p:nvPicPr>
        <p:blipFill>
          <a:blip r:embed="rId3"/>
          <a:stretch>
            <a:fillRect/>
          </a:stretch>
        </p:blipFill>
        <p:spPr>
          <a:xfrm>
            <a:off x="6096000" y="1963738"/>
            <a:ext cx="5830791" cy="2174081"/>
          </a:xfrm>
          <a:prstGeom prst="rect">
            <a:avLst/>
          </a:prstGeom>
        </p:spPr>
      </p:pic>
      <p:pic>
        <p:nvPicPr>
          <p:cNvPr id="5" name="图片 4">
            <a:extLst>
              <a:ext uri="{FF2B5EF4-FFF2-40B4-BE49-F238E27FC236}">
                <a16:creationId xmlns:a16="http://schemas.microsoft.com/office/drawing/2014/main" id="{42275B14-B888-4FD5-B6CB-F05D089A7597}"/>
              </a:ext>
            </a:extLst>
          </p:cNvPr>
          <p:cNvPicPr>
            <a:picLocks noChangeAspect="1"/>
          </p:cNvPicPr>
          <p:nvPr/>
        </p:nvPicPr>
        <p:blipFill>
          <a:blip r:embed="rId4"/>
          <a:stretch>
            <a:fillRect/>
          </a:stretch>
        </p:blipFill>
        <p:spPr>
          <a:xfrm>
            <a:off x="6096000" y="4271170"/>
            <a:ext cx="4991100" cy="2383046"/>
          </a:xfrm>
          <a:prstGeom prst="rect">
            <a:avLst/>
          </a:prstGeom>
        </p:spPr>
      </p:pic>
    </p:spTree>
    <p:extLst>
      <p:ext uri="{BB962C8B-B14F-4D97-AF65-F5344CB8AC3E}">
        <p14:creationId xmlns:p14="http://schemas.microsoft.com/office/powerpoint/2010/main" val="41501768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a:p>
            <a:pPr lvl="1"/>
            <a:r>
              <a:rPr kumimoji="1" lang="en-US" altLang="zh-CN" b="1" dirty="0">
                <a:solidFill>
                  <a:schemeClr val="accent1"/>
                </a:solidFill>
              </a:rPr>
              <a:t>Position</a:t>
            </a:r>
            <a:r>
              <a:rPr kumimoji="1" lang="zh-CN" altLang="en-US" b="1" dirty="0">
                <a:solidFill>
                  <a:schemeClr val="accent1"/>
                </a:solidFill>
              </a:rPr>
              <a:t> </a:t>
            </a:r>
            <a:r>
              <a:rPr kumimoji="1" lang="en-US" altLang="zh-CN" b="1" dirty="0">
                <a:solidFill>
                  <a:schemeClr val="accent1"/>
                </a:solidFill>
              </a:rPr>
              <a:t>Based</a:t>
            </a:r>
            <a:r>
              <a:rPr kumimoji="1" lang="zh-CN" altLang="en-US" b="1" dirty="0">
                <a:solidFill>
                  <a:schemeClr val="accent1"/>
                </a:solidFill>
              </a:rPr>
              <a:t> </a:t>
            </a:r>
            <a:r>
              <a:rPr kumimoji="1" lang="en-US" altLang="zh-CN" b="1" dirty="0">
                <a:solidFill>
                  <a:schemeClr val="accent1"/>
                </a:solidFill>
              </a:rPr>
              <a:t>Dynamics</a:t>
            </a:r>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Fluid</a:t>
            </a:r>
          </a:p>
        </p:txBody>
      </p:sp>
    </p:spTree>
    <p:extLst>
      <p:ext uri="{BB962C8B-B14F-4D97-AF65-F5344CB8AC3E}">
        <p14:creationId xmlns:p14="http://schemas.microsoft.com/office/powerpoint/2010/main" val="2884036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t>流体基础</a:t>
            </a:r>
            <a:endParaRPr kumimoji="1" lang="en-US" altLang="zh-CN" dirty="0"/>
          </a:p>
          <a:p>
            <a:r>
              <a:rPr kumimoji="1" lang="zh-CN" altLang="en-US" dirty="0"/>
              <a:t>基于力的流体模拟</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2194911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22A3E-233F-4F0B-B92E-734A1025677C}"/>
              </a:ext>
            </a:extLst>
          </p:cNvPr>
          <p:cNvSpPr>
            <a:spLocks noGrp="1"/>
          </p:cNvSpPr>
          <p:nvPr>
            <p:ph type="title"/>
          </p:nvPr>
        </p:nvSpPr>
        <p:spPr/>
        <p:txBody>
          <a:bodyPr/>
          <a:lstStyle/>
          <a:p>
            <a:r>
              <a:rPr lang="zh-CN" altLang="en-US" dirty="0"/>
              <a:t>基于位置的动力学（</a:t>
            </a:r>
            <a:r>
              <a:rPr lang="en-US" altLang="zh-CN" dirty="0"/>
              <a:t>PBD</a:t>
            </a:r>
            <a:r>
              <a:rPr lang="zh-CN" altLang="en-US" dirty="0"/>
              <a:t>）</a:t>
            </a:r>
          </a:p>
        </p:txBody>
      </p:sp>
      <p:sp>
        <p:nvSpPr>
          <p:cNvPr id="3" name="内容占位符 2">
            <a:extLst>
              <a:ext uri="{FF2B5EF4-FFF2-40B4-BE49-F238E27FC236}">
                <a16:creationId xmlns:a16="http://schemas.microsoft.com/office/drawing/2014/main" id="{534BFFE9-EF31-40CF-93C0-9DEA5337FA38}"/>
              </a:ext>
            </a:extLst>
          </p:cNvPr>
          <p:cNvSpPr>
            <a:spLocks noGrp="1"/>
          </p:cNvSpPr>
          <p:nvPr>
            <p:ph idx="1"/>
          </p:nvPr>
        </p:nvSpPr>
        <p:spPr/>
        <p:txBody>
          <a:bodyPr/>
          <a:lstStyle/>
          <a:p>
            <a:r>
              <a:rPr lang="zh-CN" altLang="en-US" dirty="0"/>
              <a:t>用</a:t>
            </a:r>
            <a:r>
              <a:rPr lang="zh-CN" altLang="en-US" dirty="0">
                <a:solidFill>
                  <a:srgbClr val="C00000"/>
                </a:solidFill>
              </a:rPr>
              <a:t>约束投影</a:t>
            </a:r>
            <a:r>
              <a:rPr lang="zh-CN" altLang="en-US" dirty="0"/>
              <a:t>代替力和数值积分</a:t>
            </a:r>
            <a:endParaRPr lang="en-US" altLang="zh-CN" dirty="0"/>
          </a:p>
          <a:p>
            <a:pPr lvl="1"/>
            <a:r>
              <a:rPr lang="zh-CN" altLang="en-US" dirty="0"/>
              <a:t>只检测穿透引发碰撞</a:t>
            </a:r>
            <a:endParaRPr lang="en-US" altLang="zh-CN" dirty="0"/>
          </a:p>
          <a:p>
            <a:pPr lvl="1"/>
            <a:r>
              <a:rPr lang="zh-CN" altLang="en-US" dirty="0"/>
              <a:t>根据约束计算物体修正位置</a:t>
            </a:r>
            <a:endParaRPr lang="en-US" altLang="zh-CN" dirty="0"/>
          </a:p>
          <a:p>
            <a:pPr lvl="1"/>
            <a:r>
              <a:rPr lang="zh-CN" altLang="en-US" dirty="0"/>
              <a:t>根据修正位置求解速度</a:t>
            </a:r>
            <a:endParaRPr lang="en-US" altLang="zh-CN" dirty="0"/>
          </a:p>
          <a:p>
            <a:pPr marL="0" indent="0">
              <a:buNone/>
            </a:pPr>
            <a:endParaRPr lang="zh-CN" altLang="en-US" dirty="0"/>
          </a:p>
        </p:txBody>
      </p:sp>
      <p:pic>
        <p:nvPicPr>
          <p:cNvPr id="5" name="内容占位符 3">
            <a:extLst>
              <a:ext uri="{FF2B5EF4-FFF2-40B4-BE49-F238E27FC236}">
                <a16:creationId xmlns:a16="http://schemas.microsoft.com/office/drawing/2014/main" id="{790C25E4-2905-461C-B5CB-9152EFFF5456}"/>
              </a:ext>
            </a:extLst>
          </p:cNvPr>
          <p:cNvPicPr>
            <a:picLocks noChangeAspect="1"/>
          </p:cNvPicPr>
          <p:nvPr/>
        </p:nvPicPr>
        <p:blipFill>
          <a:blip r:embed="rId3"/>
          <a:stretch>
            <a:fillRect/>
          </a:stretch>
        </p:blipFill>
        <p:spPr>
          <a:xfrm>
            <a:off x="6096000" y="1821449"/>
            <a:ext cx="6045720" cy="2179845"/>
          </a:xfrm>
          <a:prstGeom prst="rect">
            <a:avLst/>
          </a:prstGeom>
        </p:spPr>
      </p:pic>
      <p:pic>
        <p:nvPicPr>
          <p:cNvPr id="8" name="图片 7">
            <a:extLst>
              <a:ext uri="{FF2B5EF4-FFF2-40B4-BE49-F238E27FC236}">
                <a16:creationId xmlns:a16="http://schemas.microsoft.com/office/drawing/2014/main" id="{112E119C-CDD9-4E6A-8591-E891C33850BD}"/>
              </a:ext>
            </a:extLst>
          </p:cNvPr>
          <p:cNvPicPr>
            <a:picLocks noChangeAspect="1"/>
          </p:cNvPicPr>
          <p:nvPr/>
        </p:nvPicPr>
        <p:blipFill>
          <a:blip r:embed="rId4"/>
          <a:stretch>
            <a:fillRect/>
          </a:stretch>
        </p:blipFill>
        <p:spPr>
          <a:xfrm>
            <a:off x="2100262" y="4132055"/>
            <a:ext cx="7210425" cy="2571750"/>
          </a:xfrm>
          <a:prstGeom prst="rect">
            <a:avLst/>
          </a:prstGeom>
        </p:spPr>
      </p:pic>
    </p:spTree>
    <p:extLst>
      <p:ext uri="{BB962C8B-B14F-4D97-AF65-F5344CB8AC3E}">
        <p14:creationId xmlns:p14="http://schemas.microsoft.com/office/powerpoint/2010/main" val="21131554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219595"/>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219595"/>
                <a:ext cx="10515600" cy="4351338"/>
              </a:xfrm>
            </p:spPr>
            <p:txBody>
              <a:bodyPr>
                <a:normAutofit fontScale="70000" lnSpcReduction="20000"/>
              </a:bodyPr>
              <a:lstStyle/>
              <a:p>
                <a:pPr marL="0" indent="0">
                  <a:buNone/>
                </a:pPr>
                <a:r>
                  <a:rPr lang="en-US" altLang="zh-CN" dirty="0">
                    <a:solidFill>
                      <a:srgbClr val="00B050"/>
                    </a:solidFill>
                    <a:latin typeface="微软雅黑" panose="020B0503020204020204" pitchFamily="34" charset="-122"/>
                    <a:ea typeface="微软雅黑" panose="020B0503020204020204" pitchFamily="34" charset="-122"/>
                  </a:rPr>
                  <a:t>01:</a:t>
                </a:r>
                <a:r>
                  <a:rPr lang="en-US" altLang="zh-CN" dirty="0">
                    <a:latin typeface="微软雅黑" panose="020B0503020204020204" pitchFamily="34" charset="-122"/>
                    <a:ea typeface="微软雅黑" panose="020B0503020204020204" pitchFamily="34" charset="-122"/>
                  </a:rPr>
                  <a:t> init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a:latin typeface="Cambria Math" panose="02040503050406030204" pitchFamily="18" charset="0"/>
                      </a:rPr>
                      <m:t>, </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02:</a:t>
                </a:r>
                <a:r>
                  <a:rPr lang="en-US" altLang="zh-CN" dirty="0">
                    <a:latin typeface="微软雅黑" panose="020B0503020204020204" pitchFamily="34" charset="-122"/>
                    <a:ea typeface="微软雅黑" panose="020B0503020204020204" pitchFamily="34" charset="-122"/>
                  </a:rPr>
                  <a:t> loop</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03:</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acc>
                          <m:accPr>
                            <m:chr m:val="⃗"/>
                            <m:ctrlPr>
                              <a:rPr lang="en-US" altLang="zh-CN"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rPr>
                        </m:ctrlPr>
                      </m:sSubPr>
                      <m:e>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i="1">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b="0" dirty="0">
                  <a:ea typeface="Cambria Math" panose="02040503050406030204" pitchFamily="18" charset="0"/>
                </a:endParaRP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04:</a:t>
                </a:r>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2"/>
                    </a:solidFill>
                    <a:latin typeface="微软雅黑" panose="020B0503020204020204" pitchFamily="34" charset="-122"/>
                    <a:ea typeface="微软雅黑" panose="020B0503020204020204" pitchFamily="34" charset="-122"/>
                  </a:rPr>
                  <a:t>prediction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05:</a:t>
                </a:r>
                <a:r>
                  <a:rPr lang="en-US" altLang="zh-CN" b="0" dirty="0">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06:</a:t>
                </a:r>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07:</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08:</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09:</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oMath>
                </a14:m>
                <a:r>
                  <a:rPr lang="en-US" altLang="zh-CN" dirty="0">
                    <a:latin typeface="微软雅黑" panose="020B0503020204020204" pitchFamily="34" charset="-122"/>
                    <a:ea typeface="微软雅黑" panose="020B0503020204020204" pitchFamily="34" charset="-122"/>
                  </a:rPr>
                  <a:t>							position update</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10:</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11:</a:t>
                </a:r>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219595"/>
                <a:ext cx="10515600" cy="4351338"/>
              </a:xfrm>
              <a:blipFill>
                <a:blip r:embed="rId3"/>
                <a:stretch>
                  <a:fillRect l="-638" t="-11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8987A95-86B4-4FB1-BC34-A47110E4A16A}"/>
                  </a:ext>
                </a:extLst>
              </p:cNvPr>
              <p:cNvSpPr/>
              <p:nvPr/>
            </p:nvSpPr>
            <p:spPr>
              <a:xfrm>
                <a:off x="4330388" y="1834980"/>
                <a:ext cx="3507179" cy="400110"/>
              </a:xfrm>
              <a:prstGeom prst="rect">
                <a:avLst/>
              </a:prstGeom>
            </p:spPr>
            <p:txBody>
              <a:bodyPr wrap="none">
                <a:spAutoFit/>
              </a:bodyPr>
              <a:lstStyle/>
              <a:p>
                <a14:m>
                  <m:oMath xmlns:m="http://schemas.openxmlformats.org/officeDocument/2006/math">
                    <m:r>
                      <a:rPr lang="en-US" altLang="zh-CN" sz="2000" b="0" i="1" smtClean="0">
                        <a:solidFill>
                          <a:srgbClr val="C00000"/>
                        </a:solidFill>
                        <a:latin typeface="Cambria Math" panose="02040503050406030204" pitchFamily="18" charset="0"/>
                        <a:ea typeface="微软雅黑" panose="020B0503020204020204" pitchFamily="34" charset="-122"/>
                      </a:rPr>
                      <m:t>𝑁</m:t>
                    </m:r>
                    <m:r>
                      <a:rPr lang="zh-CN" altLang="en-US" sz="2000" b="1" i="1">
                        <a:solidFill>
                          <a:srgbClr val="C00000"/>
                        </a:solidFill>
                        <a:latin typeface="Cambria Math" panose="02040503050406030204" pitchFamily="18" charset="0"/>
                        <a:ea typeface="Cambria Math" panose="02040503050406030204" pitchFamily="18" charset="0"/>
                      </a:rPr>
                      <m:t>顶点</m:t>
                    </m:r>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i="1" smtClean="0">
                        <a:solidFill>
                          <a:srgbClr val="C00000"/>
                        </a:solidFill>
                        <a:latin typeface="Cambria Math" panose="02040503050406030204" pitchFamily="18" charset="0"/>
                        <a:ea typeface="Cambria Math" panose="02040503050406030204" pitchFamily="18" charset="0"/>
                      </a:rPr>
                      <m:t>𝑀</m:t>
                    </m:r>
                    <m:r>
                      <a:rPr lang="zh-CN" altLang="en-US" sz="2000" b="1" i="1" smtClean="0">
                        <a:solidFill>
                          <a:srgbClr val="C00000"/>
                        </a:solidFill>
                        <a:latin typeface="Cambria Math" panose="02040503050406030204" pitchFamily="18" charset="0"/>
                        <a:ea typeface="Cambria Math" panose="02040503050406030204" pitchFamily="18" charset="0"/>
                      </a:rPr>
                      <m:t>约束</m:t>
                    </m:r>
                  </m:oMath>
                </a14:m>
                <a:r>
                  <a:rPr lang="zh-CN" altLang="en-US" sz="2000" b="1" dirty="0">
                    <a:solidFill>
                      <a:srgbClr val="C00000"/>
                    </a:solidFill>
                  </a:rPr>
                  <a:t>表示动力学物体</a:t>
                </a:r>
              </a:p>
            </p:txBody>
          </p:sp>
        </mc:Choice>
        <mc:Fallback xmlns="">
          <p:sp>
            <p:nvSpPr>
              <p:cNvPr id="3" name="矩形 2">
                <a:extLst>
                  <a:ext uri="{FF2B5EF4-FFF2-40B4-BE49-F238E27FC236}">
                    <a16:creationId xmlns:a16="http://schemas.microsoft.com/office/drawing/2014/main" id="{08987A95-86B4-4FB1-BC34-A47110E4A16A}"/>
                  </a:ext>
                </a:extLst>
              </p:cNvPr>
              <p:cNvSpPr>
                <a:spLocks noRot="1" noChangeAspect="1" noMove="1" noResize="1" noEditPoints="1" noAdjustHandles="1" noChangeArrowheads="1" noChangeShapeType="1" noTextEdit="1"/>
              </p:cNvSpPr>
              <p:nvPr/>
            </p:nvSpPr>
            <p:spPr>
              <a:xfrm>
                <a:off x="4330388" y="1834980"/>
                <a:ext cx="3507179" cy="400110"/>
              </a:xfrm>
              <a:prstGeom prst="rect">
                <a:avLst/>
              </a:prstGeom>
              <a:blipFill>
                <a:blip r:embed="rId4"/>
                <a:stretch>
                  <a:fillRect t="-7576" r="-1215"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sp>
        <p:nvSpPr>
          <p:cNvPr id="8" name="弧形 7">
            <a:extLst>
              <a:ext uri="{FF2B5EF4-FFF2-40B4-BE49-F238E27FC236}">
                <a16:creationId xmlns:a16="http://schemas.microsoft.com/office/drawing/2014/main" id="{9F865ED9-27C9-4C90-982F-6CA2D5DEF694}"/>
              </a:ext>
            </a:extLst>
          </p:cNvPr>
          <p:cNvSpPr/>
          <p:nvPr/>
        </p:nvSpPr>
        <p:spPr>
          <a:xfrm rot="21037888">
            <a:off x="2765908" y="3375561"/>
            <a:ext cx="3600000" cy="3600000"/>
          </a:xfrm>
          <a:prstGeom prst="arc">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BC48425-150E-42FF-A521-BAFC631C0317}"/>
              </a:ext>
            </a:extLst>
          </p:cNvPr>
          <p:cNvSpPr/>
          <p:nvPr/>
        </p:nvSpPr>
        <p:spPr>
          <a:xfrm>
            <a:off x="5034756" y="3375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209A0734-FF91-4A71-8232-603C11CF9A31}"/>
              </a:ext>
            </a:extLst>
          </p:cNvPr>
          <p:cNvSpPr/>
          <p:nvPr/>
        </p:nvSpPr>
        <p:spPr>
          <a:xfrm>
            <a:off x="6721351" y="3330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E013939E-F61D-4F00-91E0-88B2C2DE68E6}"/>
              </a:ext>
            </a:extLst>
          </p:cNvPr>
          <p:cNvCxnSpPr>
            <a:stCxn id="5" idx="6"/>
            <a:endCxn id="6" idx="2"/>
          </p:cNvCxnSpPr>
          <p:nvPr/>
        </p:nvCxnSpPr>
        <p:spPr>
          <a:xfrm flipV="1">
            <a:off x="5250756" y="3438561"/>
            <a:ext cx="1470595" cy="450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E450D38C-29EF-4BF6-86D9-0BA3B326BDE1}"/>
              </a:ext>
            </a:extLst>
          </p:cNvPr>
          <p:cNvSpPr/>
          <p:nvPr/>
        </p:nvSpPr>
        <p:spPr>
          <a:xfrm>
            <a:off x="5966389" y="4119662"/>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7230EB9A-86D9-4E3A-ABDA-23E713FFEE2D}"/>
              </a:ext>
            </a:extLst>
          </p:cNvPr>
          <p:cNvCxnSpPr>
            <a:stCxn id="6" idx="3"/>
            <a:endCxn id="11" idx="7"/>
          </p:cNvCxnSpPr>
          <p:nvPr/>
        </p:nvCxnSpPr>
        <p:spPr>
          <a:xfrm flipH="1">
            <a:off x="6150757" y="3514929"/>
            <a:ext cx="602226" cy="63636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B946C03-E999-4B6C-9345-B04791FC3CE9}"/>
              </a:ext>
            </a:extLst>
          </p:cNvPr>
          <p:cNvCxnSpPr>
            <a:cxnSpLocks/>
            <a:stCxn id="5" idx="5"/>
            <a:endCxn id="11" idx="1"/>
          </p:cNvCxnSpPr>
          <p:nvPr/>
        </p:nvCxnSpPr>
        <p:spPr>
          <a:xfrm>
            <a:off x="5219124" y="3559929"/>
            <a:ext cx="778897" cy="59136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AE88463-3014-494D-9E91-86BE6B1F1CC3}"/>
              </a:ext>
            </a:extLst>
          </p:cNvPr>
          <p:cNvSpPr txBox="1"/>
          <p:nvPr/>
        </p:nvSpPr>
        <p:spPr>
          <a:xfrm>
            <a:off x="5411441" y="2977045"/>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F3C33B8-6738-475D-8809-66AAA0127756}"/>
                  </a:ext>
                </a:extLst>
              </p:cNvPr>
              <p:cNvSpPr txBox="1"/>
              <p:nvPr/>
            </p:nvSpPr>
            <p:spPr>
              <a:xfrm>
                <a:off x="4921253" y="2992861"/>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FF3C33B8-6738-475D-8809-66AAA0127756}"/>
                  </a:ext>
                </a:extLst>
              </p:cNvPr>
              <p:cNvSpPr txBox="1">
                <a:spLocks noRot="1" noChangeAspect="1" noMove="1" noResize="1" noEditPoints="1" noAdjustHandles="1" noChangeArrowheads="1" noChangeShapeType="1" noTextEdit="1"/>
              </p:cNvSpPr>
              <p:nvPr/>
            </p:nvSpPr>
            <p:spPr>
              <a:xfrm>
                <a:off x="4921253" y="2992861"/>
                <a:ext cx="443006" cy="369332"/>
              </a:xfrm>
              <a:prstGeom prst="rect">
                <a:avLst/>
              </a:prstGeom>
              <a:blipFill>
                <a:blip r:embed="rId3"/>
                <a:stretch>
                  <a:fillRect t="-22951" r="-21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C46E08AF-F41A-4ADD-8D44-AECD8A67C6E8}"/>
                  </a:ext>
                </a:extLst>
              </p:cNvPr>
              <p:cNvSpPr txBox="1"/>
              <p:nvPr/>
            </p:nvSpPr>
            <p:spPr>
              <a:xfrm>
                <a:off x="6905719" y="3107774"/>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20" name="文本框 19">
                <a:extLst>
                  <a:ext uri="{FF2B5EF4-FFF2-40B4-BE49-F238E27FC236}">
                    <a16:creationId xmlns:a16="http://schemas.microsoft.com/office/drawing/2014/main" id="{C46E08AF-F41A-4ADD-8D44-AECD8A67C6E8}"/>
                  </a:ext>
                </a:extLst>
              </p:cNvPr>
              <p:cNvSpPr txBox="1">
                <a:spLocks noRot="1" noChangeAspect="1" noMove="1" noResize="1" noEditPoints="1" noAdjustHandles="1" noChangeArrowheads="1" noChangeShapeType="1" noTextEdit="1"/>
              </p:cNvSpPr>
              <p:nvPr/>
            </p:nvSpPr>
            <p:spPr>
              <a:xfrm>
                <a:off x="6905719" y="3107774"/>
                <a:ext cx="474552" cy="369588"/>
              </a:xfrm>
              <a:prstGeom prst="rect">
                <a:avLst/>
              </a:prstGeom>
              <a:blipFill>
                <a:blip r:embed="rId4"/>
                <a:stretch>
                  <a:fillRect t="-23333" r="-20513" b="-5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3F5FDB05-E6F9-42CC-A96C-661B0E3D33FE}"/>
              </a:ext>
            </a:extLst>
          </p:cNvPr>
          <p:cNvSpPr txBox="1"/>
          <p:nvPr/>
        </p:nvSpPr>
        <p:spPr>
          <a:xfrm>
            <a:off x="6519106" y="3693898"/>
            <a:ext cx="1305101" cy="369332"/>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20271B8-CB12-4701-A504-4E43ECDFFDC6}"/>
                  </a:ext>
                </a:extLst>
              </p:cNvPr>
              <p:cNvSpPr txBox="1"/>
              <p:nvPr/>
            </p:nvSpPr>
            <p:spPr>
              <a:xfrm>
                <a:off x="5041425" y="4234468"/>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22" name="文本框 21">
                <a:extLst>
                  <a:ext uri="{FF2B5EF4-FFF2-40B4-BE49-F238E27FC236}">
                    <a16:creationId xmlns:a16="http://schemas.microsoft.com/office/drawing/2014/main" id="{420271B8-CB12-4701-A504-4E43ECDFFDC6}"/>
                  </a:ext>
                </a:extLst>
              </p:cNvPr>
              <p:cNvSpPr txBox="1">
                <a:spLocks noRot="1" noChangeAspect="1" noMove="1" noResize="1" noEditPoints="1" noAdjustHandles="1" noChangeArrowheads="1" noChangeShapeType="1" noTextEdit="1"/>
              </p:cNvSpPr>
              <p:nvPr/>
            </p:nvSpPr>
            <p:spPr>
              <a:xfrm>
                <a:off x="5041425" y="4234468"/>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48E8EA6D-E420-4239-962D-907A6E9F4906}"/>
              </a:ext>
            </a:extLst>
          </p:cNvPr>
          <p:cNvSpPr txBox="1"/>
          <p:nvPr/>
        </p:nvSpPr>
        <p:spPr>
          <a:xfrm>
            <a:off x="3963195" y="3728943"/>
            <a:ext cx="1555362"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new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69652A25-6C05-4943-9604-F76F0A56CF83}"/>
              </a:ext>
            </a:extLst>
          </p:cNvPr>
          <p:cNvSpPr/>
          <p:nvPr/>
        </p:nvSpPr>
        <p:spPr>
          <a:xfrm>
            <a:off x="9078882" y="2195572"/>
            <a:ext cx="2274918" cy="369332"/>
          </a:xfrm>
          <a:prstGeom prst="rect">
            <a:avLst/>
          </a:prstGeom>
        </p:spPr>
        <p:txBody>
          <a:bodyPr wrap="none">
            <a:spAutoFit/>
          </a:bodyPr>
          <a:lstStyle/>
          <a:p>
            <a:r>
              <a:rPr lang="en-US" altLang="zh-CN" dirty="0">
                <a:solidFill>
                  <a:schemeClr val="accent6"/>
                </a:solidFill>
                <a:latin typeface="微软雅黑" panose="020B0503020204020204" pitchFamily="34" charset="-122"/>
                <a:ea typeface="微软雅黑" panose="020B0503020204020204" pitchFamily="34" charset="-122"/>
              </a:rPr>
              <a:t>position correction</a:t>
            </a:r>
            <a:endParaRPr lang="zh-CN" altLang="en-US" dirty="0"/>
          </a:p>
        </p:txBody>
      </p:sp>
    </p:spTree>
    <p:extLst>
      <p:ext uri="{BB962C8B-B14F-4D97-AF65-F5344CB8AC3E}">
        <p14:creationId xmlns:p14="http://schemas.microsoft.com/office/powerpoint/2010/main" val="237492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8" grpId="0"/>
      <p:bldP spid="20" grpId="0"/>
      <p:bldP spid="21" grpId="0"/>
      <p:bldP spid="22" grpId="0"/>
      <p:bldP spid="2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sp>
        <p:nvSpPr>
          <p:cNvPr id="3" name="矩形 2">
            <a:extLst>
              <a:ext uri="{FF2B5EF4-FFF2-40B4-BE49-F238E27FC236}">
                <a16:creationId xmlns:a16="http://schemas.microsoft.com/office/drawing/2014/main" id="{836A6EA0-4BCD-40F5-B9CF-CCFACC72A924}"/>
              </a:ext>
            </a:extLst>
          </p:cNvPr>
          <p:cNvSpPr/>
          <p:nvPr/>
        </p:nvSpPr>
        <p:spPr>
          <a:xfrm>
            <a:off x="3118585" y="3214838"/>
            <a:ext cx="2723950" cy="2002055"/>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B5FCD214-FC60-4275-AAFD-8FAABC036F43}"/>
              </a:ext>
            </a:extLst>
          </p:cNvPr>
          <p:cNvSpPr/>
          <p:nvPr/>
        </p:nvSpPr>
        <p:spPr>
          <a:xfrm rot="2390414">
            <a:off x="6709551" y="2844419"/>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3321D44-5E2B-4FF8-8D0C-BBB2D572DE03}"/>
              </a:ext>
            </a:extLst>
          </p:cNvPr>
          <p:cNvSpPr/>
          <p:nvPr/>
        </p:nvSpPr>
        <p:spPr>
          <a:xfrm rot="19112705">
            <a:off x="4678508" y="4078988"/>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00297CA6-9B6B-4589-8638-465D2F869288}"/>
              </a:ext>
            </a:extLst>
          </p:cNvPr>
          <p:cNvSpPr/>
          <p:nvPr/>
        </p:nvSpPr>
        <p:spPr>
          <a:xfrm>
            <a:off x="5734535" y="4088614"/>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7D1DA6FE-0A79-4043-8ADD-7CD47A0B0508}"/>
              </a:ext>
            </a:extLst>
          </p:cNvPr>
          <p:cNvCxnSpPr>
            <a:cxnSpLocks/>
            <a:stCxn id="5" idx="3"/>
            <a:endCxn id="6" idx="6"/>
          </p:cNvCxnSpPr>
          <p:nvPr/>
        </p:nvCxnSpPr>
        <p:spPr>
          <a:xfrm flipH="1">
            <a:off x="4867452" y="2962132"/>
            <a:ext cx="1842536" cy="115335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510C921-9472-4211-A013-53C705B514D4}"/>
              </a:ext>
            </a:extLst>
          </p:cNvPr>
          <p:cNvCxnSpPr>
            <a:cxnSpLocks/>
            <a:stCxn id="6" idx="5"/>
            <a:endCxn id="7" idx="2"/>
          </p:cNvCxnSpPr>
          <p:nvPr/>
        </p:nvCxnSpPr>
        <p:spPr>
          <a:xfrm>
            <a:off x="4894302" y="4193666"/>
            <a:ext cx="840233" cy="294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E6B005D-6F4B-45F3-9B8B-E38589CAE3BB}"/>
              </a:ext>
            </a:extLst>
          </p:cNvPr>
          <p:cNvCxnSpPr>
            <a:cxnSpLocks/>
            <a:stCxn id="5" idx="4"/>
            <a:endCxn id="7" idx="7"/>
          </p:cNvCxnSpPr>
          <p:nvPr/>
        </p:nvCxnSpPr>
        <p:spPr>
          <a:xfrm flipH="1">
            <a:off x="5918903" y="3035345"/>
            <a:ext cx="829458" cy="108490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AAD898EA-F8F3-4C04-AE60-92219F5329E2}"/>
              </a:ext>
            </a:extLst>
          </p:cNvPr>
          <p:cNvCxnSpPr>
            <a:cxnSpLocks/>
            <a:stCxn id="5" idx="6"/>
            <a:endCxn id="65" idx="2"/>
          </p:cNvCxnSpPr>
          <p:nvPr/>
        </p:nvCxnSpPr>
        <p:spPr>
          <a:xfrm>
            <a:off x="6900477" y="3021609"/>
            <a:ext cx="478334" cy="626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0AC3CC09-098D-4BEA-900E-B3BDB79BA1B9}"/>
              </a:ext>
            </a:extLst>
          </p:cNvPr>
          <p:cNvCxnSpPr>
            <a:cxnSpLocks/>
            <a:stCxn id="7" idx="6"/>
          </p:cNvCxnSpPr>
          <p:nvPr/>
        </p:nvCxnSpPr>
        <p:spPr>
          <a:xfrm flipV="1">
            <a:off x="5950535" y="4188702"/>
            <a:ext cx="1505984" cy="7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A8566069-59A2-4908-A1EA-FC9CFEAA9D59}"/>
              </a:ext>
            </a:extLst>
          </p:cNvPr>
          <p:cNvCxnSpPr>
            <a:cxnSpLocks/>
            <a:endCxn id="65" idx="5"/>
          </p:cNvCxnSpPr>
          <p:nvPr/>
        </p:nvCxnSpPr>
        <p:spPr>
          <a:xfrm flipV="1">
            <a:off x="7456519" y="3831241"/>
            <a:ext cx="1913" cy="36242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E39B35C-319E-4418-86FE-5524C7FF8834}"/>
                  </a:ext>
                </a:extLst>
              </p:cNvPr>
              <p:cNvSpPr txBox="1"/>
              <p:nvPr/>
            </p:nvSpPr>
            <p:spPr>
              <a:xfrm>
                <a:off x="6665434" y="2450978"/>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55" name="文本框 54">
                <a:extLst>
                  <a:ext uri="{FF2B5EF4-FFF2-40B4-BE49-F238E27FC236}">
                    <a16:creationId xmlns:a16="http://schemas.microsoft.com/office/drawing/2014/main" id="{BE39B35C-319E-4418-86FE-5524C7FF8834}"/>
                  </a:ext>
                </a:extLst>
              </p:cNvPr>
              <p:cNvSpPr txBox="1">
                <a:spLocks noRot="1" noChangeAspect="1" noMove="1" noResize="1" noEditPoints="1" noAdjustHandles="1" noChangeArrowheads="1" noChangeShapeType="1" noTextEdit="1"/>
              </p:cNvSpPr>
              <p:nvPr/>
            </p:nvSpPr>
            <p:spPr>
              <a:xfrm>
                <a:off x="6665434" y="2450978"/>
                <a:ext cx="443006" cy="369332"/>
              </a:xfrm>
              <a:prstGeom prst="rect">
                <a:avLst/>
              </a:prstGeom>
              <a:blipFill>
                <a:blip r:embed="rId3"/>
                <a:stretch>
                  <a:fillRect t="-22951" r="-21918"/>
                </a:stretch>
              </a:blipFill>
            </p:spPr>
            <p:txBody>
              <a:bodyPr/>
              <a:lstStyle/>
              <a:p>
                <a:r>
                  <a:rPr lang="zh-CN" altLang="en-US">
                    <a:noFill/>
                  </a:rPr>
                  <a:t> </a:t>
                </a:r>
              </a:p>
            </p:txBody>
          </p:sp>
        </mc:Fallback>
      </mc:AlternateContent>
      <p:sp>
        <p:nvSpPr>
          <p:cNvPr id="56" name="文本框 55">
            <a:extLst>
              <a:ext uri="{FF2B5EF4-FFF2-40B4-BE49-F238E27FC236}">
                <a16:creationId xmlns:a16="http://schemas.microsoft.com/office/drawing/2014/main" id="{D6982487-D4EE-4B14-B6F0-DFC94E853DA3}"/>
              </a:ext>
            </a:extLst>
          </p:cNvPr>
          <p:cNvSpPr txBox="1"/>
          <p:nvPr/>
        </p:nvSpPr>
        <p:spPr>
          <a:xfrm>
            <a:off x="4513749" y="3255360"/>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F63CCE74-2D4A-46A8-810B-251C04CA9427}"/>
                  </a:ext>
                </a:extLst>
              </p:cNvPr>
              <p:cNvSpPr txBox="1"/>
              <p:nvPr/>
            </p:nvSpPr>
            <p:spPr>
              <a:xfrm>
                <a:off x="4256911" y="3969843"/>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57" name="文本框 56">
                <a:extLst>
                  <a:ext uri="{FF2B5EF4-FFF2-40B4-BE49-F238E27FC236}">
                    <a16:creationId xmlns:a16="http://schemas.microsoft.com/office/drawing/2014/main" id="{F63CCE74-2D4A-46A8-810B-251C04CA9427}"/>
                  </a:ext>
                </a:extLst>
              </p:cNvPr>
              <p:cNvSpPr txBox="1">
                <a:spLocks noRot="1" noChangeAspect="1" noMove="1" noResize="1" noEditPoints="1" noAdjustHandles="1" noChangeArrowheads="1" noChangeShapeType="1" noTextEdit="1"/>
              </p:cNvSpPr>
              <p:nvPr/>
            </p:nvSpPr>
            <p:spPr>
              <a:xfrm>
                <a:off x="4256911" y="3969843"/>
                <a:ext cx="474552" cy="369588"/>
              </a:xfrm>
              <a:prstGeom prst="rect">
                <a:avLst/>
              </a:prstGeom>
              <a:blipFill>
                <a:blip r:embed="rId4"/>
                <a:stretch>
                  <a:fillRect t="-22951" r="-21795" b="-3279"/>
                </a:stretch>
              </a:blipFill>
            </p:spPr>
            <p:txBody>
              <a:bodyPr/>
              <a:lstStyle/>
              <a:p>
                <a:r>
                  <a:rPr lang="zh-CN" altLang="en-US">
                    <a:noFill/>
                  </a:rPr>
                  <a:t> </a:t>
                </a:r>
              </a:p>
            </p:txBody>
          </p:sp>
        </mc:Fallback>
      </mc:AlternateContent>
      <p:sp>
        <p:nvSpPr>
          <p:cNvPr id="58" name="文本框 57">
            <a:extLst>
              <a:ext uri="{FF2B5EF4-FFF2-40B4-BE49-F238E27FC236}">
                <a16:creationId xmlns:a16="http://schemas.microsoft.com/office/drawing/2014/main" id="{C9B4E62A-2A97-46CD-A86F-6324615FD0E2}"/>
              </a:ext>
            </a:extLst>
          </p:cNvPr>
          <p:cNvSpPr txBox="1"/>
          <p:nvPr/>
        </p:nvSpPr>
        <p:spPr>
          <a:xfrm>
            <a:off x="4576026" y="4294243"/>
            <a:ext cx="1305101" cy="646331"/>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collision </a:t>
            </a:r>
          </a:p>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05DE00BC-1E4B-4E58-9603-AA79447BF5C4}"/>
              </a:ext>
            </a:extLst>
          </p:cNvPr>
          <p:cNvSpPr txBox="1"/>
          <p:nvPr/>
        </p:nvSpPr>
        <p:spPr>
          <a:xfrm>
            <a:off x="6778685" y="4257857"/>
            <a:ext cx="1322734"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restitution</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EA1B45F0-01F9-4339-98D0-0932E1B9A201}"/>
              </a:ext>
            </a:extLst>
          </p:cNvPr>
          <p:cNvSpPr txBox="1"/>
          <p:nvPr/>
        </p:nvSpPr>
        <p:spPr>
          <a:xfrm>
            <a:off x="7520539" y="3765031"/>
            <a:ext cx="966931"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friction</a:t>
            </a:r>
            <a:endParaRPr lang="zh-CN" altLang="en-US"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E374C7F1-71D6-498D-87FB-DDE5B41147F0}"/>
                  </a:ext>
                </a:extLst>
              </p:cNvPr>
              <p:cNvSpPr txBox="1"/>
              <p:nvPr/>
            </p:nvSpPr>
            <p:spPr>
              <a:xfrm>
                <a:off x="5773127" y="4253187"/>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61" name="文本框 60">
                <a:extLst>
                  <a:ext uri="{FF2B5EF4-FFF2-40B4-BE49-F238E27FC236}">
                    <a16:creationId xmlns:a16="http://schemas.microsoft.com/office/drawing/2014/main" id="{E374C7F1-71D6-498D-87FB-DDE5B41147F0}"/>
                  </a:ext>
                </a:extLst>
              </p:cNvPr>
              <p:cNvSpPr txBox="1">
                <a:spLocks noRot="1" noChangeAspect="1" noMove="1" noResize="1" noEditPoints="1" noAdjustHandles="1" noChangeArrowheads="1" noChangeShapeType="1" noTextEdit="1"/>
              </p:cNvSpPr>
              <p:nvPr/>
            </p:nvSpPr>
            <p:spPr>
              <a:xfrm>
                <a:off x="5773127" y="4253187"/>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62" name="文本框 61">
            <a:extLst>
              <a:ext uri="{FF2B5EF4-FFF2-40B4-BE49-F238E27FC236}">
                <a16:creationId xmlns:a16="http://schemas.microsoft.com/office/drawing/2014/main" id="{473141DB-F96D-456B-B3AD-E6D0EB552DDB}"/>
              </a:ext>
            </a:extLst>
          </p:cNvPr>
          <p:cNvSpPr txBox="1"/>
          <p:nvPr/>
        </p:nvSpPr>
        <p:spPr>
          <a:xfrm>
            <a:off x="7178498" y="3051972"/>
            <a:ext cx="2144883"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corrected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65" name="椭圆 64">
            <a:extLst>
              <a:ext uri="{FF2B5EF4-FFF2-40B4-BE49-F238E27FC236}">
                <a16:creationId xmlns:a16="http://schemas.microsoft.com/office/drawing/2014/main" id="{819AC670-13DB-40AF-B9C9-0B3C18C57C3E}"/>
              </a:ext>
            </a:extLst>
          </p:cNvPr>
          <p:cNvSpPr/>
          <p:nvPr/>
        </p:nvSpPr>
        <p:spPr>
          <a:xfrm rot="2639117">
            <a:off x="7348519" y="3615257"/>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47EBC9A1-D32D-4A65-92C8-A092EDBBC023}"/>
                  </a:ext>
                </a:extLst>
              </p:cNvPr>
              <p:cNvSpPr txBox="1"/>
              <p:nvPr/>
            </p:nvSpPr>
            <p:spPr>
              <a:xfrm>
                <a:off x="7530927" y="3478338"/>
                <a:ext cx="452111"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72" name="文本框 71">
                <a:extLst>
                  <a:ext uri="{FF2B5EF4-FFF2-40B4-BE49-F238E27FC236}">
                    <a16:creationId xmlns:a16="http://schemas.microsoft.com/office/drawing/2014/main" id="{47EBC9A1-D32D-4A65-92C8-A092EDBBC023}"/>
                  </a:ext>
                </a:extLst>
              </p:cNvPr>
              <p:cNvSpPr txBox="1">
                <a:spLocks noRot="1" noChangeAspect="1" noMove="1" noResize="1" noEditPoints="1" noAdjustHandles="1" noChangeArrowheads="1" noChangeShapeType="1" noTextEdit="1"/>
              </p:cNvSpPr>
              <p:nvPr/>
            </p:nvSpPr>
            <p:spPr>
              <a:xfrm>
                <a:off x="7530927" y="3478338"/>
                <a:ext cx="452111" cy="369588"/>
              </a:xfrm>
              <a:prstGeom prst="rect">
                <a:avLst/>
              </a:prstGeom>
              <a:blipFill>
                <a:blip r:embed="rId6"/>
                <a:stretch>
                  <a:fillRect t="-23333" r="-21333" b="-5000"/>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E59E7ABE-9209-924A-A5AE-6C3FADF15C35}"/>
              </a:ext>
            </a:extLst>
          </p:cNvPr>
          <p:cNvSpPr/>
          <p:nvPr/>
        </p:nvSpPr>
        <p:spPr>
          <a:xfrm>
            <a:off x="9127069" y="2186664"/>
            <a:ext cx="2218941" cy="369332"/>
          </a:xfrm>
          <a:prstGeom prst="rect">
            <a:avLst/>
          </a:prstGeom>
        </p:spPr>
        <p:txBody>
          <a:bodyPr wrap="none">
            <a:spAutoFit/>
          </a:bodyPr>
          <a:lstStyle/>
          <a:p>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zh-CN" altLang="en-US" dirty="0"/>
          </a:p>
        </p:txBody>
      </p:sp>
      <p:sp>
        <p:nvSpPr>
          <p:cNvPr id="24" name="内容占位符 2">
            <a:extLst>
              <a:ext uri="{FF2B5EF4-FFF2-40B4-BE49-F238E27FC236}">
                <a16:creationId xmlns:a16="http://schemas.microsoft.com/office/drawing/2014/main" id="{C29DC6F1-C429-7E45-B3C3-467B17E3B34A}"/>
              </a:ext>
            </a:extLst>
          </p:cNvPr>
          <p:cNvSpPr>
            <a:spLocks noGrp="1"/>
          </p:cNvSpPr>
          <p:nvPr>
            <p:ph idx="1"/>
          </p:nvPr>
        </p:nvSpPr>
        <p:spPr>
          <a:xfrm>
            <a:off x="838200" y="1825625"/>
            <a:ext cx="10515600" cy="4351338"/>
          </a:xfrm>
        </p:spPr>
        <p:txBody>
          <a:bodyPr/>
          <a:lstStyle/>
          <a:p>
            <a:r>
              <a:rPr lang="zh-CN" altLang="en-US" dirty="0"/>
              <a:t>例子：粒子和刚体发生接触</a:t>
            </a:r>
          </a:p>
        </p:txBody>
      </p:sp>
    </p:spTree>
    <p:extLst>
      <p:ext uri="{BB962C8B-B14F-4D97-AF65-F5344CB8AC3E}">
        <p14:creationId xmlns:p14="http://schemas.microsoft.com/office/powerpoint/2010/main" val="414329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6" grpId="0"/>
      <p:bldP spid="57" grpId="0"/>
      <p:bldP spid="58" grpId="0"/>
      <p:bldP spid="59" grpId="0"/>
      <p:bldP spid="60" grpId="0"/>
      <p:bldP spid="61" grpId="0"/>
      <p:bldP spid="62" grpId="0"/>
      <p:bldP spid="65" grpId="0" animBg="1"/>
      <p:bldP spid="7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7BB83-187A-4465-97B4-8A79E1ED5668}"/>
              </a:ext>
            </a:extLst>
          </p:cNvPr>
          <p:cNvSpPr>
            <a:spLocks noGrp="1"/>
          </p:cNvSpPr>
          <p:nvPr>
            <p:ph type="title"/>
          </p:nvPr>
        </p:nvSpPr>
        <p:spPr/>
        <p:txBody>
          <a:bodyPr/>
          <a:lstStyle/>
          <a:p>
            <a:r>
              <a:rPr lang="zh-CN" altLang="en-US" dirty="0"/>
              <a:t>约束</a:t>
            </a:r>
            <a:r>
              <a:rPr lang="en-US" altLang="zh-CN" dirty="0"/>
              <a:t>(Constraints)</a:t>
            </a:r>
            <a:endParaRPr lang="zh-CN" altLang="en-US" dirty="0"/>
          </a:p>
        </p:txBody>
      </p:sp>
      <p:sp>
        <p:nvSpPr>
          <p:cNvPr id="3" name="内容占位符 2">
            <a:extLst>
              <a:ext uri="{FF2B5EF4-FFF2-40B4-BE49-F238E27FC236}">
                <a16:creationId xmlns:a16="http://schemas.microsoft.com/office/drawing/2014/main" id="{BA7954E0-7112-4973-BCBE-06429F510B91}"/>
              </a:ext>
            </a:extLst>
          </p:cNvPr>
          <p:cNvSpPr>
            <a:spLocks noGrp="1"/>
          </p:cNvSpPr>
          <p:nvPr>
            <p:ph idx="1"/>
          </p:nvPr>
        </p:nvSpPr>
        <p:spPr/>
        <p:txBody>
          <a:bodyPr>
            <a:normAutofit/>
          </a:bodyPr>
          <a:lstStyle/>
          <a:p>
            <a:r>
              <a:rPr lang="zh-CN" altLang="en-US" dirty="0"/>
              <a:t>约束是一个优化问题的解需要符合的条件</a:t>
            </a:r>
            <a:endParaRPr lang="en-US" altLang="zh-CN" dirty="0"/>
          </a:p>
          <a:p>
            <a:pPr lvl="1"/>
            <a:r>
              <a:rPr lang="zh-CN" altLang="en-US" dirty="0"/>
              <a:t>等式约束</a:t>
            </a:r>
            <a:endParaRPr lang="en-US" altLang="zh-CN" dirty="0"/>
          </a:p>
          <a:p>
            <a:pPr lvl="1"/>
            <a:r>
              <a:rPr lang="zh-CN" altLang="en-US" dirty="0"/>
              <a:t>不等式约束</a:t>
            </a:r>
            <a:endParaRPr lang="en-US" altLang="zh-CN" dirty="0"/>
          </a:p>
          <a:p>
            <a:r>
              <a:rPr lang="zh-CN" altLang="en-US" dirty="0"/>
              <a:t>约束类型</a:t>
            </a:r>
            <a:endParaRPr lang="en-US" altLang="zh-CN" dirty="0"/>
          </a:p>
          <a:p>
            <a:pPr lvl="1"/>
            <a:r>
              <a:rPr lang="zh-CN" altLang="en-US" dirty="0"/>
              <a:t>距离约束（布料）</a:t>
            </a:r>
            <a:endParaRPr lang="en-US" altLang="zh-CN" dirty="0"/>
          </a:p>
          <a:p>
            <a:pPr lvl="1"/>
            <a:r>
              <a:rPr lang="zh-CN" altLang="en-US" dirty="0"/>
              <a:t>形状约束（刚体，塑料）</a:t>
            </a:r>
            <a:endParaRPr lang="en-US" altLang="zh-CN" dirty="0"/>
          </a:p>
          <a:p>
            <a:pPr lvl="1"/>
            <a:r>
              <a:rPr lang="zh-CN" altLang="en-US" dirty="0"/>
              <a:t>密度约束（流体）</a:t>
            </a:r>
            <a:endParaRPr lang="en-US" altLang="zh-CN" dirty="0"/>
          </a:p>
          <a:p>
            <a:pPr lvl="1"/>
            <a:r>
              <a:rPr lang="zh-CN" altLang="en-US" dirty="0"/>
              <a:t>体积约束（气体）</a:t>
            </a:r>
            <a:endParaRPr lang="en-US" altLang="zh-CN" dirty="0"/>
          </a:p>
          <a:p>
            <a:pPr lvl="1"/>
            <a:r>
              <a:rPr lang="zh-CN" altLang="en-US" dirty="0"/>
              <a:t>接触约束（无穿透）</a:t>
            </a:r>
            <a:endParaRPr lang="en-US" altLang="zh-CN" dirty="0"/>
          </a:p>
        </p:txBody>
      </p:sp>
      <p:grpSp>
        <p:nvGrpSpPr>
          <p:cNvPr id="17" name="组合 16">
            <a:extLst>
              <a:ext uri="{FF2B5EF4-FFF2-40B4-BE49-F238E27FC236}">
                <a16:creationId xmlns:a16="http://schemas.microsoft.com/office/drawing/2014/main" id="{F3E6FA81-E2D9-4786-A8AB-CB7A251F764B}"/>
              </a:ext>
            </a:extLst>
          </p:cNvPr>
          <p:cNvGrpSpPr/>
          <p:nvPr/>
        </p:nvGrpSpPr>
        <p:grpSpPr>
          <a:xfrm>
            <a:off x="6099907" y="4814349"/>
            <a:ext cx="3640816" cy="1362614"/>
            <a:chOff x="7431361" y="3417315"/>
            <a:chExt cx="3640816" cy="1362614"/>
          </a:xfrm>
        </p:grpSpPr>
        <p:cxnSp>
          <p:nvCxnSpPr>
            <p:cNvPr id="7" name="直接连接符 6">
              <a:extLst>
                <a:ext uri="{FF2B5EF4-FFF2-40B4-BE49-F238E27FC236}">
                  <a16:creationId xmlns:a16="http://schemas.microsoft.com/office/drawing/2014/main" id="{A884949A-BD5D-4A0B-B2C5-F173B2ACC1B6}"/>
                </a:ext>
              </a:extLst>
            </p:cNvPr>
            <p:cNvCxnSpPr/>
            <p:nvPr/>
          </p:nvCxnSpPr>
          <p:spPr>
            <a:xfrm>
              <a:off x="9251769" y="3417315"/>
              <a:ext cx="0" cy="858960"/>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648F6A35-4AAD-47FD-869A-15E28BB70A41}"/>
                </a:ext>
              </a:extLst>
            </p:cNvPr>
            <p:cNvSpPr/>
            <p:nvPr/>
          </p:nvSpPr>
          <p:spPr>
            <a:xfrm>
              <a:off x="889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A124584-3055-48FE-A925-5AF8EC21B20E}"/>
                </a:ext>
              </a:extLst>
            </p:cNvPr>
            <p:cNvSpPr/>
            <p:nvPr/>
          </p:nvSpPr>
          <p:spPr>
            <a:xfrm>
              <a:off x="925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A24C30C1-9137-40A0-9E4B-DF613E00615F}"/>
                </a:ext>
              </a:extLst>
            </p:cNvPr>
            <p:cNvCxnSpPr/>
            <p:nvPr/>
          </p:nvCxnSpPr>
          <p:spPr>
            <a:xfrm>
              <a:off x="9071769" y="3776729"/>
              <a:ext cx="360000" cy="0"/>
            </a:xfrm>
            <a:prstGeom prst="straightConnector1">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C46F4F7-FA10-4B79-A988-8DDB6F323C3B}"/>
                    </a:ext>
                  </a:extLst>
                </p:cNvPr>
                <p:cNvSpPr/>
                <p:nvPr/>
              </p:nvSpPr>
              <p:spPr>
                <a:xfrm>
                  <a:off x="7431361" y="4410597"/>
                  <a:ext cx="3640816" cy="369332"/>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𝑐𝑜𝑛𝑡𝑎𝑐𝑡</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−2</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≥0</m:t>
                        </m:r>
                      </m:oMath>
                    </m:oMathPara>
                  </a14:m>
                  <a:endParaRPr lang="en-US" altLang="zh-CN" dirty="0"/>
                </a:p>
              </p:txBody>
            </p:sp>
          </mc:Choice>
          <mc:Fallback xmlns="">
            <p:sp>
              <p:nvSpPr>
                <p:cNvPr id="14" name="矩形 13">
                  <a:extLst>
                    <a:ext uri="{FF2B5EF4-FFF2-40B4-BE49-F238E27FC236}">
                      <a16:creationId xmlns:a16="http://schemas.microsoft.com/office/drawing/2014/main" id="{6C46F4F7-FA10-4B79-A988-8DDB6F323C3B}"/>
                    </a:ext>
                  </a:extLst>
                </p:cNvPr>
                <p:cNvSpPr>
                  <a:spLocks noRot="1" noChangeAspect="1" noMove="1" noResize="1" noEditPoints="1" noAdjustHandles="1" noChangeArrowheads="1" noChangeShapeType="1" noTextEdit="1"/>
                </p:cNvSpPr>
                <p:nvPr/>
              </p:nvSpPr>
              <p:spPr>
                <a:xfrm>
                  <a:off x="7431361" y="4410597"/>
                  <a:ext cx="3640816" cy="369332"/>
                </a:xfrm>
                <a:prstGeom prst="rect">
                  <a:avLst/>
                </a:prstGeom>
                <a:blipFill>
                  <a:blip r:embed="rId3"/>
                  <a:stretch>
                    <a:fillRect t="-23333" b="-6667"/>
                  </a:stretch>
                </a:blipFill>
              </p:spPr>
              <p:txBody>
                <a:bodyPr/>
                <a:lstStyle/>
                <a:p>
                  <a:r>
                    <a:rPr lang="zh-CN" altLang="en-US">
                      <a:noFill/>
                    </a:rPr>
                    <a:t> </a:t>
                  </a:r>
                </a:p>
              </p:txBody>
            </p:sp>
          </mc:Fallback>
        </mc:AlternateContent>
      </p:grpSp>
      <p:grpSp>
        <p:nvGrpSpPr>
          <p:cNvPr id="42" name="组合 41">
            <a:extLst>
              <a:ext uri="{FF2B5EF4-FFF2-40B4-BE49-F238E27FC236}">
                <a16:creationId xmlns:a16="http://schemas.microsoft.com/office/drawing/2014/main" id="{FCB25EDD-6751-41F7-9738-D82F7F7E8B57}"/>
              </a:ext>
            </a:extLst>
          </p:cNvPr>
          <p:cNvGrpSpPr/>
          <p:nvPr/>
        </p:nvGrpSpPr>
        <p:grpSpPr>
          <a:xfrm>
            <a:off x="6053205" y="2748315"/>
            <a:ext cx="3734219" cy="1434005"/>
            <a:chOff x="6122360" y="2263839"/>
            <a:chExt cx="3734219" cy="1434005"/>
          </a:xfrm>
        </p:grpSpPr>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A46EE50-58F3-4AA0-B282-A9BF65216E5B}"/>
                    </a:ext>
                  </a:extLst>
                </p:cNvPr>
                <p:cNvSpPr/>
                <p:nvPr/>
              </p:nvSpPr>
              <p:spPr>
                <a:xfrm>
                  <a:off x="6122360" y="3328512"/>
                  <a:ext cx="3618363" cy="369332"/>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𝑑𝑖𝑠𝑡𝑎𝑛𝑐𝑒</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𝑙</m:t>
                        </m:r>
                        <m:r>
                          <a:rPr lang="en-US" altLang="zh-CN" i="1">
                            <a:latin typeface="Cambria Math" panose="02040503050406030204" pitchFamily="18" charset="0"/>
                          </a:rPr>
                          <m:t>=0</m:t>
                        </m:r>
                      </m:oMath>
                    </m:oMathPara>
                  </a14:m>
                  <a:endParaRPr lang="en-US" altLang="zh-CN" dirty="0"/>
                </a:p>
              </p:txBody>
            </p:sp>
          </mc:Choice>
          <mc:Fallback xmlns="">
            <p:sp>
              <p:nvSpPr>
                <p:cNvPr id="10" name="矩形 9">
                  <a:extLst>
                    <a:ext uri="{FF2B5EF4-FFF2-40B4-BE49-F238E27FC236}">
                      <a16:creationId xmlns:a16="http://schemas.microsoft.com/office/drawing/2014/main" id="{DA46EE50-58F3-4AA0-B282-A9BF65216E5B}"/>
                    </a:ext>
                  </a:extLst>
                </p:cNvPr>
                <p:cNvSpPr>
                  <a:spLocks noRot="1" noChangeAspect="1" noMove="1" noResize="1" noEditPoints="1" noAdjustHandles="1" noChangeArrowheads="1" noChangeShapeType="1" noTextEdit="1"/>
                </p:cNvSpPr>
                <p:nvPr/>
              </p:nvSpPr>
              <p:spPr>
                <a:xfrm>
                  <a:off x="6122360" y="3328512"/>
                  <a:ext cx="3618363" cy="369332"/>
                </a:xfrm>
                <a:prstGeom prst="rect">
                  <a:avLst/>
                </a:prstGeom>
                <a:blipFill>
                  <a:blip r:embed="rId4"/>
                  <a:stretch>
                    <a:fillRect t="-22951" b="-6557"/>
                  </a:stretch>
                </a:blipFill>
              </p:spPr>
              <p:txBody>
                <a:bodyPr/>
                <a:lstStyle/>
                <a:p>
                  <a:r>
                    <a:rPr lang="zh-CN" altLang="en-US">
                      <a:noFill/>
                    </a:rPr>
                    <a:t> </a:t>
                  </a:r>
                </a:p>
              </p:txBody>
            </p:sp>
          </mc:Fallback>
        </mc:AlternateContent>
        <p:sp>
          <p:nvSpPr>
            <p:cNvPr id="18" name="椭圆 17">
              <a:extLst>
                <a:ext uri="{FF2B5EF4-FFF2-40B4-BE49-F238E27FC236}">
                  <a16:creationId xmlns:a16="http://schemas.microsoft.com/office/drawing/2014/main" id="{56CD0DF2-38FF-455B-B4D5-DBD45043257F}"/>
                </a:ext>
              </a:extLst>
            </p:cNvPr>
            <p:cNvSpPr/>
            <p:nvPr/>
          </p:nvSpPr>
          <p:spPr>
            <a:xfrm rot="20375379">
              <a:off x="7010400" y="3010038"/>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4BF11A2-EC8F-4E54-B38A-374FA975FF8A}"/>
                </a:ext>
              </a:extLst>
            </p:cNvPr>
            <p:cNvSpPr/>
            <p:nvPr/>
          </p:nvSpPr>
          <p:spPr>
            <a:xfrm rot="20943410">
              <a:off x="9192907" y="2459492"/>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F7FACC3E-3183-4E2F-83A7-2B0513219321}"/>
                </a:ext>
              </a:extLst>
            </p:cNvPr>
            <p:cNvCxnSpPr>
              <a:cxnSpLocks/>
              <a:stCxn id="18" idx="6"/>
              <a:endCxn id="19" idx="2"/>
            </p:cNvCxnSpPr>
            <p:nvPr/>
          </p:nvCxnSpPr>
          <p:spPr>
            <a:xfrm flipV="1">
              <a:off x="7219620" y="2587994"/>
              <a:ext cx="1975251" cy="492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C536A64-4B44-44E9-B992-5F949E0DD245}"/>
                </a:ext>
              </a:extLst>
            </p:cNvPr>
            <p:cNvCxnSpPr>
              <a:cxnSpLocks/>
            </p:cNvCxnSpPr>
            <p:nvPr/>
          </p:nvCxnSpPr>
          <p:spPr>
            <a:xfrm flipV="1">
              <a:off x="7688622" y="2701679"/>
              <a:ext cx="1126603" cy="28519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CBE996D-DBBB-4165-873B-DBF6A49274B7}"/>
                </a:ext>
              </a:extLst>
            </p:cNvPr>
            <p:cNvCxnSpPr>
              <a:cxnSpLocks/>
            </p:cNvCxnSpPr>
            <p:nvPr/>
          </p:nvCxnSpPr>
          <p:spPr>
            <a:xfrm flipV="1">
              <a:off x="7033363" y="2628565"/>
              <a:ext cx="573270" cy="1390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9B104F10-4C17-4E7F-BBC9-621B53E14404}"/>
                </a:ext>
              </a:extLst>
            </p:cNvPr>
            <p:cNvCxnSpPr/>
            <p:nvPr/>
          </p:nvCxnSpPr>
          <p:spPr>
            <a:xfrm flipH="1">
              <a:off x="8712103" y="2263839"/>
              <a:ext cx="464122" cy="1055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B42C43AD-B838-40FF-A50E-9EE6D0BE9C44}"/>
                    </a:ext>
                  </a:extLst>
                </p:cNvPr>
                <p:cNvSpPr txBox="1"/>
                <p:nvPr/>
              </p:nvSpPr>
              <p:spPr>
                <a:xfrm>
                  <a:off x="8088609" y="2423513"/>
                  <a:ext cx="3266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𝑙</m:t>
                        </m:r>
                      </m:oMath>
                    </m:oMathPara>
                  </a14:m>
                  <a:endParaRPr lang="zh-CN" altLang="en-US" dirty="0">
                    <a:solidFill>
                      <a:srgbClr val="C00000"/>
                    </a:solidFill>
                  </a:endParaRPr>
                </a:p>
              </p:txBody>
            </p:sp>
          </mc:Choice>
          <mc:Fallback xmlns="">
            <p:sp>
              <p:nvSpPr>
                <p:cNvPr id="39" name="文本框 38">
                  <a:extLst>
                    <a:ext uri="{FF2B5EF4-FFF2-40B4-BE49-F238E27FC236}">
                      <a16:creationId xmlns:a16="http://schemas.microsoft.com/office/drawing/2014/main" id="{B42C43AD-B838-40FF-A50E-9EE6D0BE9C44}"/>
                    </a:ext>
                  </a:extLst>
                </p:cNvPr>
                <p:cNvSpPr txBox="1">
                  <a:spLocks noRot="1" noChangeAspect="1" noMove="1" noResize="1" noEditPoints="1" noAdjustHandles="1" noChangeArrowheads="1" noChangeShapeType="1" noTextEdit="1"/>
                </p:cNvSpPr>
                <p:nvPr/>
              </p:nvSpPr>
              <p:spPr>
                <a:xfrm>
                  <a:off x="8088609" y="2423513"/>
                  <a:ext cx="32662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2D433AD5-A9AF-4047-8222-958533C716B4}"/>
                    </a:ext>
                  </a:extLst>
                </p:cNvPr>
                <p:cNvSpPr txBox="1"/>
                <p:nvPr/>
              </p:nvSpPr>
              <p:spPr>
                <a:xfrm>
                  <a:off x="6604909" y="2933372"/>
                  <a:ext cx="4701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40" name="文本框 39">
                  <a:extLst>
                    <a:ext uri="{FF2B5EF4-FFF2-40B4-BE49-F238E27FC236}">
                      <a16:creationId xmlns:a16="http://schemas.microsoft.com/office/drawing/2014/main" id="{2D433AD5-A9AF-4047-8222-958533C716B4}"/>
                    </a:ext>
                  </a:extLst>
                </p:cNvPr>
                <p:cNvSpPr txBox="1">
                  <a:spLocks noRot="1" noChangeAspect="1" noMove="1" noResize="1" noEditPoints="1" noAdjustHandles="1" noChangeArrowheads="1" noChangeShapeType="1" noTextEdit="1"/>
                </p:cNvSpPr>
                <p:nvPr/>
              </p:nvSpPr>
              <p:spPr>
                <a:xfrm>
                  <a:off x="6604909" y="2933372"/>
                  <a:ext cx="470129" cy="369332"/>
                </a:xfrm>
                <a:prstGeom prst="rect">
                  <a:avLst/>
                </a:prstGeom>
                <a:blipFill>
                  <a:blip r:embed="rId6"/>
                  <a:stretch>
                    <a:fillRect t="-23333" r="-24675"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2DAFCF0F-5E67-435D-B52D-E5D95DA1A323}"/>
                    </a:ext>
                  </a:extLst>
                </p:cNvPr>
                <p:cNvSpPr/>
                <p:nvPr/>
              </p:nvSpPr>
              <p:spPr>
                <a:xfrm>
                  <a:off x="9381128" y="2318860"/>
                  <a:ext cx="475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41" name="矩形 40">
                  <a:extLst>
                    <a:ext uri="{FF2B5EF4-FFF2-40B4-BE49-F238E27FC236}">
                      <a16:creationId xmlns:a16="http://schemas.microsoft.com/office/drawing/2014/main" id="{2DAFCF0F-5E67-435D-B52D-E5D95DA1A323}"/>
                    </a:ext>
                  </a:extLst>
                </p:cNvPr>
                <p:cNvSpPr>
                  <a:spLocks noRot="1" noChangeAspect="1" noMove="1" noResize="1" noEditPoints="1" noAdjustHandles="1" noChangeArrowheads="1" noChangeShapeType="1" noTextEdit="1"/>
                </p:cNvSpPr>
                <p:nvPr/>
              </p:nvSpPr>
              <p:spPr>
                <a:xfrm>
                  <a:off x="9381128" y="2318860"/>
                  <a:ext cx="475451" cy="369332"/>
                </a:xfrm>
                <a:prstGeom prst="rect">
                  <a:avLst/>
                </a:prstGeom>
                <a:blipFill>
                  <a:blip r:embed="rId7"/>
                  <a:stretch>
                    <a:fillRect t="-23333" r="-23077" b="-666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6433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normAutofit/>
              </a:bodyPr>
              <a:lstStyle/>
              <a:p>
                <a:r>
                  <a:rPr lang="en-US" altLang="zh-CN" dirty="0">
                    <a:solidFill>
                      <a:srgbClr val="C00000"/>
                    </a:solidFill>
                  </a:rPr>
                  <a:t>P</a:t>
                </a:r>
                <a:r>
                  <a:rPr lang="en-US" altLang="zh-CN" dirty="0"/>
                  <a:t>BD </a:t>
                </a:r>
                <a:r>
                  <a:rPr lang="zh-CN" altLang="en-US" dirty="0"/>
                  <a:t>这个方法研究的是一个</a:t>
                </a:r>
                <a:r>
                  <a:rPr lang="zh-CN" altLang="en-US" dirty="0">
                    <a:solidFill>
                      <a:srgbClr val="C00000"/>
                    </a:solidFill>
                  </a:rPr>
                  <a:t>带约束的运动问题</a:t>
                </a:r>
              </a:p>
              <a:p>
                <a:endParaRPr lang="en-US" altLang="zh-CN" dirty="0"/>
              </a:p>
              <a:p>
                <a:r>
                  <a:rPr lang="zh-CN" altLang="en-US" dirty="0"/>
                  <a:t>高斯最小二乘约束原理</a:t>
                </a:r>
                <a:r>
                  <a:rPr lang="en-US" altLang="zh-CN" dirty="0"/>
                  <a:t>(Gauss's principle of least constraint)</a:t>
                </a:r>
              </a:p>
              <a:p>
                <a:pPr lvl="1"/>
                <a:r>
                  <a:rPr lang="zh-CN" altLang="en-US" dirty="0"/>
                  <a:t>受约束物体，它的运动轨迹是约束对</a:t>
                </a:r>
                <a:r>
                  <a:rPr lang="zh-CN" altLang="en-US" dirty="0">
                    <a:solidFill>
                      <a:srgbClr val="C00000"/>
                    </a:solidFill>
                  </a:rPr>
                  <a:t>加速度</a:t>
                </a:r>
                <a:r>
                  <a:rPr lang="zh-CN" altLang="en-US" dirty="0"/>
                  <a:t>改变的</a:t>
                </a:r>
                <a:r>
                  <a:rPr lang="zh-CN" altLang="en-US" dirty="0">
                    <a:solidFill>
                      <a:srgbClr val="C00000"/>
                    </a:solidFill>
                  </a:rPr>
                  <a:t>总和的最小值</a:t>
                </a:r>
                <a:endParaRPr lang="en-US" altLang="zh-CN" i="1" dirty="0">
                  <a:latin typeface="Cambria Math" panose="02040503050406030204" pitchFamily="18" charset="0"/>
                </a:endParaRPr>
              </a:p>
              <a:p>
                <a:pPr lvl="1"/>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en-US" altLang="zh-CN" i="1">
                                        <a:latin typeface="Cambria Math" panose="02040503050406030204" pitchFamily="18" charset="0"/>
                                      </a:rPr>
                                      <m:t> </m:t>
                                    </m:r>
                                    <m:acc>
                                      <m:accPr>
                                        <m:chr m:val="̈"/>
                                        <m:ctrlPr>
                                          <a:rPr lang="zh-CN" altLang="en-US" i="1">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solidFill>
                                          <a:srgbClr val="C00000"/>
                                        </a:solidFill>
                                        <a:latin typeface="Cambria Math" panose="02040503050406030204" pitchFamily="18" charset="0"/>
                                      </a:rPr>
                                      <m:t>−</m:t>
                                    </m:r>
                                    <m:f>
                                      <m:fPr>
                                        <m:ctrlPr>
                                          <a:rPr lang="zh-CN" altLang="en-US" i="1">
                                            <a:solidFill>
                                              <a:srgbClr val="C00000"/>
                                            </a:solidFill>
                                            <a:latin typeface="Cambria Math" panose="02040503050406030204" pitchFamily="18" charset="0"/>
                                          </a:rPr>
                                        </m:ctrlPr>
                                      </m:fPr>
                                      <m:num>
                                        <m:sSub>
                                          <m:sSubPr>
                                            <m:ctrlPr>
                                              <a:rPr lang="zh-CN" altLang="en-US" i="1">
                                                <a:solidFill>
                                                  <a:srgbClr val="C00000"/>
                                                </a:solidFill>
                                                <a:latin typeface="Cambria Math" panose="02040503050406030204" pitchFamily="18" charset="0"/>
                                              </a:rPr>
                                            </m:ctrlPr>
                                          </m:sSubPr>
                                          <m:e>
                                            <m:acc>
                                              <m:accPr>
                                                <m:chr m:val="⃗"/>
                                                <m:ctrlPr>
                                                  <a:rPr lang="zh-CN" altLang="en-US" b="1"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𝐹</m:t>
                                                </m:r>
                                              </m:e>
                                            </m:acc>
                                          </m:e>
                                          <m:sub>
                                            <m:r>
                                              <m:rPr>
                                                <m:sty m:val="p"/>
                                              </m:rPr>
                                              <a:rPr lang="en-US" altLang="zh-CN" i="1">
                                                <a:solidFill>
                                                  <a:srgbClr val="C00000"/>
                                                </a:solidFill>
                                                <a:latin typeface="Cambria Math" panose="02040503050406030204" pitchFamily="18" charset="0"/>
                                              </a:rPr>
                                              <m:t>ex</m:t>
                                            </m:r>
                                            <m:r>
                                              <a:rPr lang="en-US" altLang="zh-CN" i="1">
                                                <a:solidFill>
                                                  <a:srgbClr val="C00000"/>
                                                </a:solidFill>
                                                <a:latin typeface="Cambria Math" panose="02040503050406030204" pitchFamily="18" charset="0"/>
                                              </a:rPr>
                                              <m:t>𝑡</m:t>
                                            </m:r>
                                          </m:sub>
                                        </m:sSub>
                                      </m:num>
                                      <m:den>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𝑚</m:t>
                                            </m:r>
                                          </m:e>
                                          <m:sub>
                                            <m:r>
                                              <a:rPr lang="zh-CN" altLang="en-US"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e>
                                </m:d>
                              </m:e>
                              <m:sup>
                                <m:r>
                                  <a:rPr lang="zh-CN" altLang="en-US">
                                    <a:latin typeface="Cambria Math" panose="02040503050406030204" pitchFamily="18" charset="0"/>
                                  </a:rPr>
                                  <m:t>2</m:t>
                                </m:r>
                              </m:sup>
                            </m:sSup>
                          </m:e>
                        </m:nary>
                      </m:e>
                    </m:func>
                  </m:oMath>
                </a14:m>
                <a:endParaRPr lang="en-US" altLang="zh-CN" dirty="0"/>
              </a:p>
            </p:txBody>
          </p:sp>
        </mc:Choice>
        <mc:Fallback xmlns="">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10" name="椭圆 9">
            <a:extLst>
              <a:ext uri="{FF2B5EF4-FFF2-40B4-BE49-F238E27FC236}">
                <a16:creationId xmlns:a16="http://schemas.microsoft.com/office/drawing/2014/main" id="{5F2DE6FC-4FA5-4B7B-B64A-FAEB1B13ACC6}"/>
              </a:ext>
            </a:extLst>
          </p:cNvPr>
          <p:cNvSpPr/>
          <p:nvPr/>
        </p:nvSpPr>
        <p:spPr>
          <a:xfrm>
            <a:off x="9065311" y="4087558"/>
            <a:ext cx="2122098" cy="2122098"/>
          </a:xfrm>
          <a:prstGeom prst="ellipse">
            <a:avLst/>
          </a:prstGeom>
          <a:noFill/>
          <a:ln w="38100"/>
          <a:effectLst>
            <a:outerShdw blurRad="50800" dist="50800" dir="5400000" algn="ctr"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71387B5-7B88-4D04-8156-B3E40F48A950}"/>
              </a:ext>
            </a:extLst>
          </p:cNvPr>
          <p:cNvCxnSpPr>
            <a:cxnSpLocks/>
          </p:cNvCxnSpPr>
          <p:nvPr/>
        </p:nvCxnSpPr>
        <p:spPr>
          <a:xfrm flipH="1">
            <a:off x="10340797" y="5947102"/>
            <a:ext cx="494759" cy="40921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D038B83-B3B0-48F5-9BDA-DE8C225C80E2}"/>
              </a:ext>
            </a:extLst>
          </p:cNvPr>
          <p:cNvCxnSpPr>
            <a:cxnSpLocks/>
          </p:cNvCxnSpPr>
          <p:nvPr/>
        </p:nvCxnSpPr>
        <p:spPr>
          <a:xfrm flipV="1">
            <a:off x="10854079" y="5764063"/>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26" name="加号 25">
            <a:extLst>
              <a:ext uri="{FF2B5EF4-FFF2-40B4-BE49-F238E27FC236}">
                <a16:creationId xmlns:a16="http://schemas.microsoft.com/office/drawing/2014/main" id="{393DA1D8-837A-4E52-AE36-322013E111FF}"/>
              </a:ext>
            </a:extLst>
          </p:cNvPr>
          <p:cNvSpPr/>
          <p:nvPr/>
        </p:nvSpPr>
        <p:spPr>
          <a:xfrm>
            <a:off x="10036359" y="5058606"/>
            <a:ext cx="180000" cy="180000"/>
          </a:xfrm>
          <a:prstGeom prst="mathPlu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F4DFC0D2-3319-4350-A792-B187059A76DF}"/>
              </a:ext>
            </a:extLst>
          </p:cNvPr>
          <p:cNvCxnSpPr>
            <a:cxnSpLocks/>
          </p:cNvCxnSpPr>
          <p:nvPr/>
        </p:nvCxnSpPr>
        <p:spPr>
          <a:xfrm>
            <a:off x="10471287" y="4866758"/>
            <a:ext cx="716120" cy="82430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FD96F62-BB4F-4D7A-AA48-99FA049A9D4C}"/>
              </a:ext>
            </a:extLst>
          </p:cNvPr>
          <p:cNvCxnSpPr>
            <a:cxnSpLocks/>
          </p:cNvCxnSpPr>
          <p:nvPr/>
        </p:nvCxnSpPr>
        <p:spPr>
          <a:xfrm flipH="1" flipV="1">
            <a:off x="10365547" y="5403437"/>
            <a:ext cx="451487" cy="521009"/>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4D3D2EA8-A2DD-40DE-B115-6AD7DFC414D5}"/>
                  </a:ext>
                </a:extLst>
              </p:cNvPr>
              <p:cNvSpPr/>
              <p:nvPr/>
            </p:nvSpPr>
            <p:spPr>
              <a:xfrm>
                <a:off x="10011895" y="6178531"/>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7030A0"/>
                              </a:solidFill>
                              <a:latin typeface="Cambria Math" panose="02040503050406030204" pitchFamily="18" charset="0"/>
                            </a:rPr>
                          </m:ctrlPr>
                        </m:accPr>
                        <m:e>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𝑝</m:t>
                              </m:r>
                            </m:e>
                          </m:acc>
                        </m:e>
                      </m:acc>
                    </m:oMath>
                  </m:oMathPara>
                </a14:m>
                <a:endParaRPr lang="zh-CN" altLang="en-US" sz="2000" dirty="0">
                  <a:solidFill>
                    <a:srgbClr val="7030A0"/>
                  </a:solidFill>
                </a:endParaRPr>
              </a:p>
            </p:txBody>
          </p:sp>
        </mc:Choice>
        <mc:Fallback xmlns="">
          <p:sp>
            <p:nvSpPr>
              <p:cNvPr id="37" name="矩形 36">
                <a:extLst>
                  <a:ext uri="{FF2B5EF4-FFF2-40B4-BE49-F238E27FC236}">
                    <a16:creationId xmlns:a16="http://schemas.microsoft.com/office/drawing/2014/main" id="{4D3D2EA8-A2DD-40DE-B115-6AD7DFC414D5}"/>
                  </a:ext>
                </a:extLst>
              </p:cNvPr>
              <p:cNvSpPr>
                <a:spLocks noRot="1" noChangeAspect="1" noMove="1" noResize="1" noEditPoints="1" noAdjustHandles="1" noChangeArrowheads="1" noChangeShapeType="1" noTextEdit="1"/>
              </p:cNvSpPr>
              <p:nvPr/>
            </p:nvSpPr>
            <p:spPr>
              <a:xfrm>
                <a:off x="10011895" y="6178531"/>
                <a:ext cx="401007" cy="440762"/>
              </a:xfrm>
              <a:prstGeom prst="rect">
                <a:avLst/>
              </a:prstGeom>
              <a:blipFill>
                <a:blip r:embed="rId4"/>
                <a:stretch>
                  <a:fillRect t="-6944" r="-30303"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3638E56A-2EBD-4EFF-B4A5-D397B4A6064A}"/>
                  </a:ext>
                </a:extLst>
              </p:cNvPr>
              <p:cNvSpPr/>
              <p:nvPr/>
            </p:nvSpPr>
            <p:spPr>
              <a:xfrm>
                <a:off x="10059407" y="5272242"/>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C00000"/>
                              </a:solidFill>
                              <a:latin typeface="Cambria Math" panose="02040503050406030204" pitchFamily="18" charset="0"/>
                            </a:rPr>
                          </m:ctrlPr>
                        </m:acc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𝑝</m:t>
                              </m:r>
                            </m:e>
                          </m:acc>
                        </m:e>
                      </m:acc>
                    </m:oMath>
                  </m:oMathPara>
                </a14:m>
                <a:endParaRPr lang="zh-CN" altLang="en-US" sz="2000" dirty="0"/>
              </a:p>
            </p:txBody>
          </p:sp>
        </mc:Choice>
        <mc:Fallback xmlns="">
          <p:sp>
            <p:nvSpPr>
              <p:cNvPr id="38" name="矩形 37">
                <a:extLst>
                  <a:ext uri="{FF2B5EF4-FFF2-40B4-BE49-F238E27FC236}">
                    <a16:creationId xmlns:a16="http://schemas.microsoft.com/office/drawing/2014/main" id="{3638E56A-2EBD-4EFF-B4A5-D397B4A6064A}"/>
                  </a:ext>
                </a:extLst>
              </p:cNvPr>
              <p:cNvSpPr>
                <a:spLocks noRot="1" noChangeAspect="1" noMove="1" noResize="1" noEditPoints="1" noAdjustHandles="1" noChangeArrowheads="1" noChangeShapeType="1" noTextEdit="1"/>
              </p:cNvSpPr>
              <p:nvPr/>
            </p:nvSpPr>
            <p:spPr>
              <a:xfrm>
                <a:off x="10059407" y="5272242"/>
                <a:ext cx="401007" cy="440762"/>
              </a:xfrm>
              <a:prstGeom prst="rect">
                <a:avLst/>
              </a:prstGeom>
              <a:blipFill>
                <a:blip r:embed="rId5"/>
                <a:stretch>
                  <a:fillRect t="-6944" r="-34848"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4D39466-85CA-4C39-BC7A-AFBC17CBF0A3}"/>
                  </a:ext>
                </a:extLst>
              </p:cNvPr>
              <p:cNvSpPr/>
              <p:nvPr/>
            </p:nvSpPr>
            <p:spPr>
              <a:xfrm>
                <a:off x="10763451" y="5891832"/>
                <a:ext cx="40100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6"/>
                              </a:solidFill>
                              <a:latin typeface="Cambria Math" panose="02040503050406030204" pitchFamily="18" charset="0"/>
                            </a:rPr>
                          </m:ctrlPr>
                        </m:accPr>
                        <m:e>
                          <m:r>
                            <a:rPr lang="en-US" altLang="zh-CN" sz="2000" i="1">
                              <a:solidFill>
                                <a:schemeClr val="accent6"/>
                              </a:solidFill>
                              <a:latin typeface="Cambria Math" panose="02040503050406030204" pitchFamily="18" charset="0"/>
                            </a:rPr>
                            <m:t>𝑝</m:t>
                          </m:r>
                        </m:e>
                      </m:acc>
                    </m:oMath>
                  </m:oMathPara>
                </a14:m>
                <a:endParaRPr lang="zh-CN" altLang="en-US" sz="2000" dirty="0">
                  <a:solidFill>
                    <a:schemeClr val="accent6"/>
                  </a:solidFill>
                </a:endParaRPr>
              </a:p>
            </p:txBody>
          </p:sp>
        </mc:Choice>
        <mc:Fallback xmlns="">
          <p:sp>
            <p:nvSpPr>
              <p:cNvPr id="39" name="矩形 38">
                <a:extLst>
                  <a:ext uri="{FF2B5EF4-FFF2-40B4-BE49-F238E27FC236}">
                    <a16:creationId xmlns:a16="http://schemas.microsoft.com/office/drawing/2014/main" id="{74D39466-85CA-4C39-BC7A-AFBC17CBF0A3}"/>
                  </a:ext>
                </a:extLst>
              </p:cNvPr>
              <p:cNvSpPr>
                <a:spLocks noRot="1" noChangeAspect="1" noMove="1" noResize="1" noEditPoints="1" noAdjustHandles="1" noChangeArrowheads="1" noChangeShapeType="1" noTextEdit="1"/>
              </p:cNvSpPr>
              <p:nvPr/>
            </p:nvSpPr>
            <p:spPr>
              <a:xfrm>
                <a:off x="10763451" y="5891832"/>
                <a:ext cx="401007" cy="400110"/>
              </a:xfrm>
              <a:prstGeom prst="rect">
                <a:avLst/>
              </a:prstGeom>
              <a:blipFill>
                <a:blip r:embed="rId6"/>
                <a:stretch>
                  <a:fillRect t="-18462" r="-30769"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D79A4102-6BF6-4B60-B456-201D37C6AC7E}"/>
                  </a:ext>
                </a:extLst>
              </p:cNvPr>
              <p:cNvSpPr/>
              <p:nvPr/>
            </p:nvSpPr>
            <p:spPr>
              <a:xfrm>
                <a:off x="10712961" y="4932085"/>
                <a:ext cx="34509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6"/>
                          </a:solidFill>
                          <a:latin typeface="Cambria Math" panose="02040503050406030204" pitchFamily="18" charset="0"/>
                        </a:rPr>
                        <m:t>𝑙</m:t>
                      </m:r>
                    </m:oMath>
                  </m:oMathPara>
                </a14:m>
                <a:endParaRPr lang="zh-CN" altLang="en-US" sz="2000" dirty="0"/>
              </a:p>
            </p:txBody>
          </p:sp>
        </mc:Choice>
        <mc:Fallback xmlns="">
          <p:sp>
            <p:nvSpPr>
              <p:cNvPr id="40" name="矩形 39">
                <a:extLst>
                  <a:ext uri="{FF2B5EF4-FFF2-40B4-BE49-F238E27FC236}">
                    <a16:creationId xmlns:a16="http://schemas.microsoft.com/office/drawing/2014/main" id="{D79A4102-6BF6-4B60-B456-201D37C6AC7E}"/>
                  </a:ext>
                </a:extLst>
              </p:cNvPr>
              <p:cNvSpPr>
                <a:spLocks noRot="1" noChangeAspect="1" noMove="1" noResize="1" noEditPoints="1" noAdjustHandles="1" noChangeArrowheads="1" noChangeShapeType="1" noTextEdit="1"/>
              </p:cNvSpPr>
              <p:nvPr/>
            </p:nvSpPr>
            <p:spPr>
              <a:xfrm>
                <a:off x="10712961" y="4932085"/>
                <a:ext cx="345094" cy="400110"/>
              </a:xfrm>
              <a:prstGeom prst="rect">
                <a:avLst/>
              </a:prstGeom>
              <a:blipFill>
                <a:blip r:embed="rId7"/>
                <a:stretch>
                  <a:fillRect/>
                </a:stretch>
              </a:blipFill>
            </p:spPr>
            <p:txBody>
              <a:bodyPr/>
              <a:lstStyle/>
              <a:p>
                <a:r>
                  <a:rPr lang="zh-CN" altLang="en-US">
                    <a:noFill/>
                  </a:rPr>
                  <a:t> </a:t>
                </a:r>
              </a:p>
            </p:txBody>
          </p:sp>
        </mc:Fallback>
      </mc:AlternateContent>
      <p:cxnSp>
        <p:nvCxnSpPr>
          <p:cNvPr id="45" name="直接连接符 44">
            <a:extLst>
              <a:ext uri="{FF2B5EF4-FFF2-40B4-BE49-F238E27FC236}">
                <a16:creationId xmlns:a16="http://schemas.microsoft.com/office/drawing/2014/main" id="{82B3F984-718B-404B-B0D7-9138A39A4AF6}"/>
              </a:ext>
            </a:extLst>
          </p:cNvPr>
          <p:cNvCxnSpPr>
            <a:cxnSpLocks/>
          </p:cNvCxnSpPr>
          <p:nvPr/>
        </p:nvCxnSpPr>
        <p:spPr>
          <a:xfrm flipV="1">
            <a:off x="10131511" y="4947064"/>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BAB9172-1CB3-45A1-9EAF-3C735C946C25}"/>
              </a:ext>
            </a:extLst>
          </p:cNvPr>
          <p:cNvCxnSpPr>
            <a:cxnSpLocks/>
          </p:cNvCxnSpPr>
          <p:nvPr/>
        </p:nvCxnSpPr>
        <p:spPr>
          <a:xfrm flipV="1">
            <a:off x="11081866" y="5579145"/>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16613AF-1F40-4E1A-90CA-2905ACB6E314}"/>
              </a:ext>
            </a:extLst>
          </p:cNvPr>
          <p:cNvCxnSpPr>
            <a:cxnSpLocks/>
          </p:cNvCxnSpPr>
          <p:nvPr/>
        </p:nvCxnSpPr>
        <p:spPr>
          <a:xfrm flipV="1">
            <a:off x="10373647" y="4745932"/>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A4319586-F67F-4207-995C-405F1C39FB31}"/>
              </a:ext>
            </a:extLst>
          </p:cNvPr>
          <p:cNvSpPr/>
          <p:nvPr/>
        </p:nvSpPr>
        <p:spPr>
          <a:xfrm>
            <a:off x="10769597" y="5871884"/>
            <a:ext cx="129396" cy="1293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21744DD-EB44-4B74-A419-46BEFB21431A}"/>
              </a:ext>
            </a:extLst>
          </p:cNvPr>
          <p:cNvSpPr/>
          <p:nvPr/>
        </p:nvSpPr>
        <p:spPr>
          <a:xfrm>
            <a:off x="2049866" y="5278724"/>
            <a:ext cx="4955203" cy="523220"/>
          </a:xfrm>
          <a:prstGeom prst="rect">
            <a:avLst/>
          </a:prstGeom>
        </p:spPr>
        <p:txBody>
          <a:bodyPr wrap="none">
            <a:spAutoFit/>
          </a:bodyPr>
          <a:lstStyle/>
          <a:p>
            <a:pPr lvl="1"/>
            <a:r>
              <a:rPr lang="zh-CN" altLang="en-US" sz="2800" dirty="0">
                <a:solidFill>
                  <a:schemeClr val="accent1"/>
                </a:solidFill>
              </a:rPr>
              <a:t>约束对</a:t>
            </a:r>
            <a:r>
              <a:rPr lang="zh-CN" altLang="en-US" sz="2800" dirty="0">
                <a:solidFill>
                  <a:srgbClr val="C00000"/>
                </a:solidFill>
              </a:rPr>
              <a:t>加速度</a:t>
            </a:r>
            <a:r>
              <a:rPr lang="zh-CN" altLang="en-US" sz="2800" dirty="0">
                <a:solidFill>
                  <a:schemeClr val="accent1"/>
                </a:solidFill>
              </a:rPr>
              <a:t>的改变有多大</a:t>
            </a:r>
            <a:endParaRPr lang="en-US" altLang="zh-CN" sz="2800" dirty="0">
              <a:solidFill>
                <a:schemeClr val="accent1"/>
              </a:solidFill>
            </a:endParaRPr>
          </a:p>
        </p:txBody>
      </p:sp>
      <p:sp>
        <p:nvSpPr>
          <p:cNvPr id="7" name="矩形: 圆角 6">
            <a:extLst>
              <a:ext uri="{FF2B5EF4-FFF2-40B4-BE49-F238E27FC236}">
                <a16:creationId xmlns:a16="http://schemas.microsoft.com/office/drawing/2014/main" id="{7C85B236-EF13-4A0A-B9C8-62C189C29E84}"/>
              </a:ext>
            </a:extLst>
          </p:cNvPr>
          <p:cNvSpPr/>
          <p:nvPr/>
        </p:nvSpPr>
        <p:spPr>
          <a:xfrm>
            <a:off x="3706501" y="3933894"/>
            <a:ext cx="1151608" cy="778301"/>
          </a:xfrm>
          <a:prstGeom prst="roundRect">
            <a:avLst/>
          </a:prstGeom>
          <a:noFill/>
          <a:ln w="317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716DAD43-CDD7-46B4-8B0A-DD4CB35321AD}"/>
              </a:ext>
            </a:extLst>
          </p:cNvPr>
          <p:cNvCxnSpPr>
            <a:cxnSpLocks/>
          </p:cNvCxnSpPr>
          <p:nvPr/>
        </p:nvCxnSpPr>
        <p:spPr>
          <a:xfrm flipH="1" flipV="1">
            <a:off x="4234328" y="4865945"/>
            <a:ext cx="1" cy="432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8A7C236A-D0F4-4328-A291-8F0FA8087EAA}"/>
              </a:ext>
            </a:extLst>
          </p:cNvPr>
          <p:cNvGrpSpPr/>
          <p:nvPr/>
        </p:nvGrpSpPr>
        <p:grpSpPr>
          <a:xfrm>
            <a:off x="7104625" y="4001294"/>
            <a:ext cx="1213203" cy="1160111"/>
            <a:chOff x="7095930" y="3454878"/>
            <a:chExt cx="1213203" cy="1160111"/>
          </a:xfrm>
        </p:grpSpPr>
        <p:sp>
          <p:nvSpPr>
            <p:cNvPr id="24" name="矩形: 圆角 23">
              <a:extLst>
                <a:ext uri="{FF2B5EF4-FFF2-40B4-BE49-F238E27FC236}">
                  <a16:creationId xmlns:a16="http://schemas.microsoft.com/office/drawing/2014/main" id="{FEBBF0AE-B512-4B43-BAC5-8AC1FEE2DC3A}"/>
                </a:ext>
              </a:extLst>
            </p:cNvPr>
            <p:cNvSpPr/>
            <p:nvPr/>
          </p:nvSpPr>
          <p:spPr>
            <a:xfrm>
              <a:off x="7095930" y="3560126"/>
              <a:ext cx="1213203" cy="1054863"/>
            </a:xfrm>
            <a:prstGeom prst="roundRect">
              <a:avLst/>
            </a:prstGeom>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9B997A9-9B1E-44D8-A16B-5A76AA9E7917}"/>
                    </a:ext>
                  </a:extLst>
                </p:cNvPr>
                <p:cNvSpPr/>
                <p:nvPr/>
              </p:nvSpPr>
              <p:spPr>
                <a:xfrm>
                  <a:off x="7152706" y="3454878"/>
                  <a:ext cx="1134157" cy="1107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6600" i="1" smtClean="0">
                                <a:solidFill>
                                  <a:srgbClr val="C00000"/>
                                </a:solidFill>
                                <a:latin typeface="Cambria Math" panose="02040503050406030204" pitchFamily="18" charset="0"/>
                              </a:rPr>
                            </m:ctrlPr>
                          </m:sSubPr>
                          <m:e>
                            <m:acc>
                              <m:accPr>
                                <m:chr m:val="⃗"/>
                                <m:ctrlPr>
                                  <a:rPr lang="en-US" altLang="zh-CN" sz="6600" i="1">
                                    <a:solidFill>
                                      <a:srgbClr val="C00000"/>
                                    </a:solidFill>
                                    <a:latin typeface="Cambria Math" panose="02040503050406030204" pitchFamily="18" charset="0"/>
                                  </a:rPr>
                                </m:ctrlPr>
                              </m:accPr>
                              <m:e>
                                <m:r>
                                  <a:rPr lang="en-US" altLang="zh-CN" sz="6600" i="1">
                                    <a:solidFill>
                                      <a:srgbClr val="C00000"/>
                                    </a:solidFill>
                                    <a:latin typeface="Cambria Math" panose="02040503050406030204" pitchFamily="18" charset="0"/>
                                  </a:rPr>
                                  <m:t>𝑝</m:t>
                                </m:r>
                              </m:e>
                            </m:acc>
                          </m:e>
                          <m:sub>
                            <m:r>
                              <a:rPr lang="en-US" altLang="zh-CN" sz="6600" i="1">
                                <a:solidFill>
                                  <a:srgbClr val="C00000"/>
                                </a:solidFill>
                                <a:latin typeface="Cambria Math" panose="02040503050406030204" pitchFamily="18" charset="0"/>
                              </a:rPr>
                              <m:t>𝑖</m:t>
                            </m:r>
                          </m:sub>
                        </m:sSub>
                      </m:oMath>
                    </m:oMathPara>
                  </a14:m>
                  <a:endParaRPr lang="zh-CN" altLang="en-US" sz="6600" dirty="0"/>
                </a:p>
              </p:txBody>
            </p:sp>
          </mc:Choice>
          <mc:Fallback xmlns="">
            <p:sp>
              <p:nvSpPr>
                <p:cNvPr id="4" name="矩形 3">
                  <a:extLst>
                    <a:ext uri="{FF2B5EF4-FFF2-40B4-BE49-F238E27FC236}">
                      <a16:creationId xmlns:a16="http://schemas.microsoft.com/office/drawing/2014/main" id="{99B997A9-9B1E-44D8-A16B-5A76AA9E7917}"/>
                    </a:ext>
                  </a:extLst>
                </p:cNvPr>
                <p:cNvSpPr>
                  <a:spLocks noRot="1" noChangeAspect="1" noMove="1" noResize="1" noEditPoints="1" noAdjustHandles="1" noChangeArrowheads="1" noChangeShapeType="1" noTextEdit="1"/>
                </p:cNvSpPr>
                <p:nvPr/>
              </p:nvSpPr>
              <p:spPr>
                <a:xfrm>
                  <a:off x="7152706" y="3454878"/>
                  <a:ext cx="1134157" cy="1107996"/>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04770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childTnLst>
                          </p:cTn>
                        </p:par>
                        <p:par>
                          <p:cTn id="33" fill="hold">
                            <p:stCondLst>
                              <p:cond delay="1000"/>
                            </p:stCondLst>
                            <p:childTnLst>
                              <p:par>
                                <p:cTn id="34" presetID="1" presetClass="entr" presetSubtype="0" fill="hold" grpId="0" nodeType="afterEffect">
                                  <p:stCondLst>
                                    <p:cond delay="0"/>
                                  </p:stCondLst>
                                  <p:childTnLst>
                                    <p:set>
                                      <p:cBhvr>
                                        <p:cTn id="35" dur="1" fill="hold">
                                          <p:stCondLst>
                                            <p:cond delay="0"/>
                                          </p:stCondLst>
                                        </p:cTn>
                                        <p:tgtEl>
                                          <p:spTgt spid="37"/>
                                        </p:tgtEl>
                                        <p:attrNameLst>
                                          <p:attrName>style.visibility</p:attrName>
                                        </p:attrNameLst>
                                      </p:cBhvr>
                                      <p:to>
                                        <p:strVal val="visible"/>
                                      </p:to>
                                    </p:se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wipe(down)">
                                      <p:cBhvr>
                                        <p:cTn id="39" dur="500"/>
                                        <p:tgtEl>
                                          <p:spTgt spid="35"/>
                                        </p:tgtEl>
                                      </p:cBhvr>
                                    </p:animEffect>
                                  </p:childTnLst>
                                </p:cTn>
                              </p:par>
                            </p:childTnLst>
                          </p:cTn>
                        </p:par>
                        <p:par>
                          <p:cTn id="40" fill="hold">
                            <p:stCondLst>
                              <p:cond delay="1500"/>
                            </p:stCondLst>
                            <p:childTnLst>
                              <p:par>
                                <p:cTn id="41" presetID="1" presetClass="entr" presetSubtype="0" fill="hold" grpId="0" nodeType="after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6" presetClass="entr" presetSubtype="37"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barn(outVertical)">
                                      <p:cBhvr>
                                        <p:cTn id="6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37" grpId="0"/>
      <p:bldP spid="38" grpId="0"/>
      <p:bldP spid="39" grpId="0"/>
      <p:bldP spid="40" grpId="0"/>
      <p:bldP spid="11" grpId="0" animBg="1"/>
      <p:bldP spid="5" grpId="0"/>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高斯最小二乘约束原理应用</a:t>
            </a:r>
          </a:p>
        </p:txBody>
      </p:sp>
      <p:grpSp>
        <p:nvGrpSpPr>
          <p:cNvPr id="7" name="组合 6">
            <a:extLst>
              <a:ext uri="{FF2B5EF4-FFF2-40B4-BE49-F238E27FC236}">
                <a16:creationId xmlns:a16="http://schemas.microsoft.com/office/drawing/2014/main" id="{D50D8AAA-5460-409D-B7BE-5D739B667976}"/>
              </a:ext>
            </a:extLst>
          </p:cNvPr>
          <p:cNvGrpSpPr/>
          <p:nvPr/>
        </p:nvGrpSpPr>
        <p:grpSpPr>
          <a:xfrm>
            <a:off x="7091963" y="5331044"/>
            <a:ext cx="4980333" cy="1070549"/>
            <a:chOff x="4949402" y="3923678"/>
            <a:chExt cx="4980333" cy="1070549"/>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7EBEA2E-1B71-4E46-AAFB-A759362D5368}"/>
                    </a:ext>
                  </a:extLst>
                </p:cNvPr>
                <p:cNvSpPr/>
                <p:nvPr/>
              </p:nvSpPr>
              <p:spPr>
                <a:xfrm>
                  <a:off x="6112026" y="3923678"/>
                  <a:ext cx="153106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m:t>
                        </m:r>
                        <m:d>
                          <m:dPr>
                            <m:begChr m:val="["/>
                            <m:endChr m:val="]"/>
                            <m:ctrlPr>
                              <a:rPr lang="en-US" altLang="zh-CN" sz="2000" b="1" i="1">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rgbClr val="C00000"/>
                                    </a:solidFill>
                                    <a:latin typeface="Cambria Math" panose="02040503050406030204" pitchFamily="18" charset="0"/>
                                    <a:ea typeface="Cambria Math" panose="02040503050406030204" pitchFamily="18" charset="0"/>
                                  </a:rPr>
                                </m:ctrlPr>
                              </m:mP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1</m:t>
                                      </m:r>
                                    </m:sub>
                                  </m:sSub>
                                </m:e>
                              </m:mr>
                              <m:mr>
                                <m:e>
                                  <m:r>
                                    <a:rPr lang="en-US" altLang="zh-CN" sz="2000" b="0" i="1">
                                      <a:solidFill>
                                        <a:srgbClr val="C00000"/>
                                      </a:solidFill>
                                      <a:latin typeface="Cambria Math" panose="02040503050406030204" pitchFamily="18" charset="0"/>
                                      <a:ea typeface="Cambria Math" panose="02040503050406030204" pitchFamily="18" charset="0"/>
                                    </a:rPr>
                                    <m:t>⋮</m:t>
                                  </m:r>
                                </m:e>
                              </m:m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𝑛</m:t>
                                      </m:r>
                                    </m:sub>
                                  </m:sSub>
                                </m:e>
                              </m:mr>
                            </m:m>
                          </m:e>
                        </m:d>
                      </m:oMath>
                    </m:oMathPara>
                  </a14:m>
                  <a:endParaRPr lang="zh-CN" altLang="en-US" sz="2000" b="1" dirty="0">
                    <a:solidFill>
                      <a:srgbClr val="C00000"/>
                    </a:solidFill>
                  </a:endParaRPr>
                </a:p>
              </p:txBody>
            </p:sp>
          </mc:Choice>
          <mc:Fallback xmlns="">
            <p:sp>
              <p:nvSpPr>
                <p:cNvPr id="4" name="矩形 3">
                  <a:extLst>
                    <a:ext uri="{FF2B5EF4-FFF2-40B4-BE49-F238E27FC236}">
                      <a16:creationId xmlns:a16="http://schemas.microsoft.com/office/drawing/2014/main" id="{E7EBEA2E-1B71-4E46-AAFB-A759362D5368}"/>
                    </a:ext>
                  </a:extLst>
                </p:cNvPr>
                <p:cNvSpPr>
                  <a:spLocks noRot="1" noChangeAspect="1" noMove="1" noResize="1" noEditPoints="1" noAdjustHandles="1" noChangeArrowheads="1" noChangeShapeType="1" noTextEdit="1"/>
                </p:cNvSpPr>
                <p:nvPr/>
              </p:nvSpPr>
              <p:spPr>
                <a:xfrm>
                  <a:off x="6112026" y="3923678"/>
                  <a:ext cx="1531060" cy="107054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2DAB6C2-454B-4650-9B79-CEA79DD823A9}"/>
                    </a:ext>
                  </a:extLst>
                </p:cNvPr>
                <p:cNvSpPr/>
                <p:nvPr/>
              </p:nvSpPr>
              <p:spPr>
                <a:xfrm>
                  <a:off x="7550366" y="3971287"/>
                  <a:ext cx="2379369" cy="9644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Cambria Math" panose="02040503050406030204" pitchFamily="18" charset="0"/>
                          </a:rPr>
                          <m:t>𝑴</m:t>
                        </m:r>
                        <m:r>
                          <a:rPr lang="en-US" altLang="zh-CN" sz="2000" b="1" i="1">
                            <a:latin typeface="Cambria Math" panose="02040503050406030204" pitchFamily="18" charset="0"/>
                            <a:ea typeface="Cambria Math" panose="02040503050406030204" pitchFamily="18" charset="0"/>
                          </a:rPr>
                          <m:t>=</m:t>
                        </m:r>
                        <m:d>
                          <m:dPr>
                            <m:begChr m:val="["/>
                            <m:endChr m:val="]"/>
                            <m:ctrlPr>
                              <a:rPr lang="en-US" altLang="zh-CN" sz="2000" b="1"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000" b="1" i="1">
                                    <a:latin typeface="Cambria Math" panose="02040503050406030204" pitchFamily="18" charset="0"/>
                                    <a:ea typeface="Cambria Math" panose="02040503050406030204" pitchFamily="18" charset="0"/>
                                  </a:rPr>
                                </m:ctrlPr>
                              </m:mPr>
                              <m:mr>
                                <m:e>
                                  <m:sSub>
                                    <m:sSubPr>
                                      <m:ctrlPr>
                                        <a:rPr lang="zh-CN" altLang="en-US" sz="2000" i="1" smtClean="0">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1</m:t>
                                      </m:r>
                                    </m:sub>
                                  </m:sSub>
                                </m:e>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𝑛</m:t>
                                      </m:r>
                                    </m:sub>
                                  </m:sSub>
                                </m:e>
                              </m:mr>
                            </m:m>
                          </m:e>
                        </m:d>
                      </m:oMath>
                    </m:oMathPara>
                  </a14:m>
                  <a:endParaRPr lang="zh-CN" altLang="en-US" sz="2000" b="1" dirty="0"/>
                </a:p>
              </p:txBody>
            </p:sp>
          </mc:Choice>
          <mc:Fallback xmlns="">
            <p:sp>
              <p:nvSpPr>
                <p:cNvPr id="5" name="矩形 4">
                  <a:extLst>
                    <a:ext uri="{FF2B5EF4-FFF2-40B4-BE49-F238E27FC236}">
                      <a16:creationId xmlns:a16="http://schemas.microsoft.com/office/drawing/2014/main" id="{62DAB6C2-454B-4650-9B79-CEA79DD823A9}"/>
                    </a:ext>
                  </a:extLst>
                </p:cNvPr>
                <p:cNvSpPr>
                  <a:spLocks noRot="1" noChangeAspect="1" noMove="1" noResize="1" noEditPoints="1" noAdjustHandles="1" noChangeArrowheads="1" noChangeShapeType="1" noTextEdit="1"/>
                </p:cNvSpPr>
                <p:nvPr/>
              </p:nvSpPr>
              <p:spPr>
                <a:xfrm>
                  <a:off x="7550366" y="3971287"/>
                  <a:ext cx="2379369" cy="9644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F331858-8E44-42FA-8B3C-BB9E020F16E4}"/>
                    </a:ext>
                  </a:extLst>
                </p:cNvPr>
                <p:cNvSpPr/>
                <p:nvPr/>
              </p:nvSpPr>
              <p:spPr>
                <a:xfrm>
                  <a:off x="4949402" y="3923678"/>
                  <a:ext cx="122649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ea typeface="Cambria Math" panose="02040503050406030204" pitchFamily="18" charset="0"/>
                          </a:rPr>
                          <m:t>𝒑</m:t>
                        </m:r>
                        <m:r>
                          <a:rPr lang="en-US" altLang="zh-CN" sz="2000" b="1" i="1" smtClean="0">
                            <a:solidFill>
                              <a:schemeClr val="accent1"/>
                            </a:solidFill>
                            <a:latin typeface="Cambria Math" panose="02040503050406030204" pitchFamily="18" charset="0"/>
                            <a:ea typeface="Cambria Math" panose="02040503050406030204" pitchFamily="18" charset="0"/>
                          </a:rPr>
                          <m:t>=</m:t>
                        </m:r>
                        <m:d>
                          <m:dPr>
                            <m:begChr m:val="["/>
                            <m:endChr m:val="]"/>
                            <m:ctrlPr>
                              <a:rPr lang="en-US" altLang="zh-CN" sz="2000" b="1" i="1">
                                <a:solidFill>
                                  <a:schemeClr val="accent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chemeClr val="accent1"/>
                                    </a:solidFill>
                                    <a:latin typeface="Cambria Math" panose="02040503050406030204" pitchFamily="18" charset="0"/>
                                    <a:ea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1</m:t>
                                      </m:r>
                                    </m:sub>
                                  </m:sSub>
                                </m:e>
                              </m:mr>
                              <m:mr>
                                <m:e>
                                  <m:r>
                                    <a:rPr lang="en-US" altLang="zh-CN" sz="2000" i="1">
                                      <a:solidFill>
                                        <a:schemeClr val="accent1"/>
                                      </a:solidFill>
                                      <a:latin typeface="Cambria Math" panose="02040503050406030204" pitchFamily="18" charset="0"/>
                                      <a:ea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𝑛</m:t>
                                      </m:r>
                                    </m:sub>
                                  </m:sSub>
                                </m:e>
                              </m:mr>
                            </m:m>
                          </m:e>
                        </m:d>
                      </m:oMath>
                    </m:oMathPara>
                  </a14:m>
                  <a:endParaRPr lang="zh-CN" altLang="en-US" sz="2000" b="1" dirty="0"/>
                </a:p>
              </p:txBody>
            </p:sp>
          </mc:Choice>
          <mc:Fallback xmlns="">
            <p:sp>
              <p:nvSpPr>
                <p:cNvPr id="6" name="矩形 5">
                  <a:extLst>
                    <a:ext uri="{FF2B5EF4-FFF2-40B4-BE49-F238E27FC236}">
                      <a16:creationId xmlns:a16="http://schemas.microsoft.com/office/drawing/2014/main" id="{0F331858-8E44-42FA-8B3C-BB9E020F16E4}"/>
                    </a:ext>
                  </a:extLst>
                </p:cNvPr>
                <p:cNvSpPr>
                  <a:spLocks noRot="1" noChangeAspect="1" noMove="1" noResize="1" noEditPoints="1" noAdjustHandles="1" noChangeArrowheads="1" noChangeShapeType="1" noTextEdit="1"/>
                </p:cNvSpPr>
                <p:nvPr/>
              </p:nvSpPr>
              <p:spPr>
                <a:xfrm>
                  <a:off x="4949402" y="3923678"/>
                  <a:ext cx="1226490" cy="1070549"/>
                </a:xfrm>
                <a:prstGeom prst="rect">
                  <a:avLst/>
                </a:prstGeom>
                <a:blipFill>
                  <a:blip r:embed="rId5"/>
                  <a:stretch>
                    <a:fillRect/>
                  </a:stretch>
                </a:blipFill>
              </p:spPr>
              <p:txBody>
                <a:bodyPr/>
                <a:lstStyle/>
                <a:p>
                  <a:r>
                    <a:rPr lang="zh-CN" altLang="en-US">
                      <a:noFill/>
                    </a:rPr>
                    <a:t> </a:t>
                  </a:r>
                </a:p>
              </p:txBody>
            </p:sp>
          </mc:Fallback>
        </mc:AlternateContent>
      </p:grpSp>
      <p:sp>
        <p:nvSpPr>
          <p:cNvPr id="19" name="矩形: 圆角 18">
            <a:extLst>
              <a:ext uri="{FF2B5EF4-FFF2-40B4-BE49-F238E27FC236}">
                <a16:creationId xmlns:a16="http://schemas.microsoft.com/office/drawing/2014/main" id="{DBE8BAAD-3281-4197-8756-3D11752841E0}"/>
              </a:ext>
            </a:extLst>
          </p:cNvPr>
          <p:cNvSpPr/>
          <p:nvPr/>
        </p:nvSpPr>
        <p:spPr>
          <a:xfrm>
            <a:off x="838199" y="2890665"/>
            <a:ext cx="6032863" cy="2726364"/>
          </a:xfrm>
          <a:prstGeom prst="roundRect">
            <a:avLst>
              <a:gd name="adj" fmla="val 5987"/>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10CCAF2-A679-488E-AD86-AD398EF58973}"/>
                  </a:ext>
                </a:extLst>
              </p:cNvPr>
              <p:cNvSpPr/>
              <p:nvPr/>
            </p:nvSpPr>
            <p:spPr>
              <a:xfrm>
                <a:off x="1059100" y="3590251"/>
                <a:ext cx="5722190" cy="1872692"/>
              </a:xfrm>
              <a:prstGeom prst="rect">
                <a:avLst/>
              </a:prstGeom>
            </p:spPr>
            <p:txBody>
              <a:bodyPr wrap="square">
                <a:spAutoFit/>
              </a:bodyPr>
              <a:lstStyle/>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
                      <m:dPr>
                        <m:ctrlPr>
                          <a:rPr lang="en-US" altLang="zh-CN" i="1">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e>
                    </m:d>
                    <m:r>
                      <a:rPr lang="en-US" altLang="zh-CN" i="1">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r>
                      <a:rPr lang="en-US" altLang="zh-CN">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1</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r>
                      <a:rPr lang="en-US" altLang="zh-CN" i="1">
                        <a:latin typeface="Cambria Math" panose="02040503050406030204" pitchFamily="18" charset="0"/>
                        <a:ea typeface="Cambria Math" panose="02040503050406030204" pitchFamily="18" charset="0"/>
                      </a:rPr>
                      <m:t>+</m:t>
                    </m:r>
                    <m:f>
                      <m:fPr>
                        <m:ctrlPr>
                          <a:rPr lang="en-US" altLang="zh-CN" i="1" smtClean="0">
                            <a:solidFill>
                              <a:srgbClr val="C00000"/>
                            </a:solidFill>
                            <a:latin typeface="Cambria Math" panose="02040503050406030204" pitchFamily="18" charset="0"/>
                            <a:ea typeface="Cambria Math" panose="02040503050406030204" pitchFamily="18" charset="0"/>
                          </a:rPr>
                        </m:ctrlPr>
                      </m:fPr>
                      <m:num>
                        <m: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2</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𝑡</m:t>
                            </m:r>
                          </m:e>
                          <m:sup>
                            <m:r>
                              <a:rPr lang="en-US" altLang="zh-CN" i="1">
                                <a:solidFill>
                                  <a:srgbClr val="C00000"/>
                                </a:solidFill>
                                <a:latin typeface="Cambria Math" panose="02040503050406030204" pitchFamily="18" charset="0"/>
                                <a:ea typeface="Cambria Math" panose="02040503050406030204" pitchFamily="18" charset="0"/>
                              </a:rPr>
                              <m:t>2</m:t>
                            </m:r>
                          </m:sup>
                        </m:sSup>
                      </m:den>
                    </m:f>
                    <m:r>
                      <a:rPr lang="en-US" altLang="zh-CN" i="1" smtClean="0">
                        <a:solidFill>
                          <a:schemeClr val="tx1"/>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b="1" i="1">
                                    <a:solidFill>
                                      <a:schemeClr val="tx1"/>
                                    </a:solidFill>
                                    <a:latin typeface="Cambria Math" panose="02040503050406030204" pitchFamily="18" charset="0"/>
                                    <a:ea typeface="Cambria Math" panose="02040503050406030204" pitchFamily="18" charset="0"/>
                                  </a:rPr>
                                </m:ctrlPr>
                              </m:accPr>
                              <m:e>
                                <m:r>
                                  <a:rPr lang="en-US" altLang="zh-CN" b="0" i="1" smtClean="0">
                                    <a:solidFill>
                                      <a:schemeClr val="tx1"/>
                                    </a:solidFill>
                                    <a:latin typeface="Cambria Math" panose="02040503050406030204" pitchFamily="18" charset="0"/>
                                    <a:ea typeface="Cambria Math" panose="02040503050406030204" pitchFamily="18" charset="0"/>
                                  </a:rPr>
                                  <m:t>𝐹</m:t>
                                </m:r>
                              </m:e>
                            </m:acc>
                          </m:e>
                          <m:sub>
                            <m:r>
                              <a:rPr lang="en-US" altLang="zh-CN" i="1">
                                <a:solidFill>
                                  <a:schemeClr val="tx1"/>
                                </a:solidFill>
                                <a:latin typeface="Cambria Math" panose="02040503050406030204" pitchFamily="18" charset="0"/>
                              </a:rPr>
                              <m:t>𝑒𝑥𝑡</m:t>
                            </m:r>
                          </m:sub>
                        </m:sSub>
                      </m:num>
                      <m:den>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𝑚</m:t>
                            </m:r>
                          </m:e>
                          <m:sub>
                            <m:r>
                              <a:rPr lang="en-US" altLang="zh-CN" i="1">
                                <a:solidFill>
                                  <a:schemeClr val="tx1"/>
                                </a:solidFill>
                                <a:latin typeface="Cambria Math" panose="02040503050406030204" pitchFamily="18" charset="0"/>
                              </a:rPr>
                              <m:t>𝑖</m:t>
                            </m:r>
                          </m:sub>
                        </m:sSub>
                      </m:den>
                    </m:f>
                    <m:r>
                      <a:rPr lang="en-US" altLang="zh-CN" i="1">
                        <a:solidFill>
                          <a:schemeClr val="tx1"/>
                        </a:solidFill>
                        <a:latin typeface="Cambria Math" panose="02040503050406030204" pitchFamily="18" charset="0"/>
                      </a:rPr>
                      <m:t>    </m:t>
                    </m:r>
                    <m:r>
                      <a:rPr lang="en-US" altLang="zh-CN" i="1">
                        <a:latin typeface="Cambria Math" panose="02040503050406030204" pitchFamily="18" charset="0"/>
                      </a:rPr>
                      <m:t>                     </m:t>
                    </m:r>
                    <m:r>
                      <a:rPr lang="en-US" altLang="zh-CN" b="0" i="1" smtClean="0">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3</m:t>
                        </m:r>
                      </m:e>
                    </m:d>
                  </m:oMath>
                </a14:m>
                <a:endParaRPr lang="en-US" altLang="zh-CN" dirty="0"/>
              </a:p>
            </p:txBody>
          </p:sp>
        </mc:Choice>
        <mc:Fallback xmlns="">
          <p:sp>
            <p:nvSpPr>
              <p:cNvPr id="8" name="矩形 7">
                <a:extLst>
                  <a:ext uri="{FF2B5EF4-FFF2-40B4-BE49-F238E27FC236}">
                    <a16:creationId xmlns:a16="http://schemas.microsoft.com/office/drawing/2014/main" id="{910CCAF2-A679-488E-AD86-AD398EF58973}"/>
                  </a:ext>
                </a:extLst>
              </p:cNvPr>
              <p:cNvSpPr>
                <a:spLocks noRot="1" noChangeAspect="1" noMove="1" noResize="1" noEditPoints="1" noAdjustHandles="1" noChangeArrowheads="1" noChangeShapeType="1" noTextEdit="1"/>
              </p:cNvSpPr>
              <p:nvPr/>
            </p:nvSpPr>
            <p:spPr>
              <a:xfrm>
                <a:off x="1059100" y="3590251"/>
                <a:ext cx="5722190" cy="1872692"/>
              </a:xfrm>
              <a:prstGeom prst="rect">
                <a:avLst/>
              </a:prstGeom>
              <a:blipFill>
                <a:blip r:embed="rId6"/>
                <a:stretch>
                  <a:fillRect l="-9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EE75307-F3CA-4D9E-8D4C-832301119636}"/>
                  </a:ext>
                </a:extLst>
              </p:cNvPr>
              <p:cNvSpPr txBox="1"/>
              <p:nvPr/>
            </p:nvSpPr>
            <p:spPr>
              <a:xfrm>
                <a:off x="1059100" y="3040126"/>
                <a:ext cx="5637569" cy="382412"/>
              </a:xfrm>
              <a:prstGeom prst="rect">
                <a:avLst/>
              </a:prstGeom>
              <a:noFill/>
            </p:spPr>
            <p:txBody>
              <a:bodyPr wrap="none" rtlCol="0">
                <a:spAutoFit/>
              </a:bodyPr>
              <a:lstStyle/>
              <a:p>
                <a14:m>
                  <m:oMath xmlns:m="http://schemas.openxmlformats.org/officeDocument/2006/math">
                    <m:sSubSup>
                      <m:sSubSupPr>
                        <m:ctrlPr>
                          <a:rPr lang="en-US" altLang="zh-CN" i="1" dirty="0" smtClean="0">
                            <a:latin typeface="Cambria Math" panose="02040503050406030204" pitchFamily="18" charset="0"/>
                          </a:rPr>
                        </m:ctrlPr>
                      </m:sSubSupPr>
                      <m:e>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𝑝</m:t>
                            </m:r>
                          </m:e>
                        </m:acc>
                      </m:e>
                      <m:sub>
                        <m:r>
                          <a:rPr lang="en-US" altLang="zh-CN" i="1" dirty="0">
                            <a:latin typeface="Cambria Math" panose="02040503050406030204" pitchFamily="18" charset="0"/>
                          </a:rPr>
                          <m:t>𝑖</m:t>
                        </m:r>
                      </m:sub>
                      <m:sup>
                        <m:r>
                          <a:rPr lang="en-US" altLang="zh-CN" i="1" dirty="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oMath>
                </a14:m>
                <a:r>
                  <a:rPr lang="zh-CN" altLang="en-US" dirty="0"/>
                  <a:t> 质点</a:t>
                </a:r>
                <a14:m>
                  <m:oMath xmlns:m="http://schemas.openxmlformats.org/officeDocument/2006/math">
                    <m:r>
                      <a:rPr lang="en-US" altLang="zh-CN" i="1" dirty="0">
                        <a:latin typeface="Cambria Math" panose="02040503050406030204" pitchFamily="18" charset="0"/>
                      </a:rPr>
                      <m:t>𝑖</m:t>
                    </m:r>
                  </m:oMath>
                </a14:m>
                <a:r>
                  <a:rPr lang="en-US" altLang="zh-CN" dirty="0"/>
                  <a:t> </a:t>
                </a:r>
                <a:r>
                  <a:rPr lang="zh-CN" altLang="en-US" dirty="0"/>
                  <a:t>在 </a:t>
                </a:r>
                <a14:m>
                  <m:oMath xmlns:m="http://schemas.openxmlformats.org/officeDocument/2006/math">
                    <m:r>
                      <a:rPr lang="en-US" altLang="zh-CN" i="1">
                        <a:latin typeface="Cambria Math" panose="02040503050406030204" pitchFamily="18" charset="0"/>
                      </a:rPr>
                      <m:t>𝑡</m:t>
                    </m:r>
                  </m:oMath>
                </a14:m>
                <a:r>
                  <a:rPr lang="zh-CN" altLang="en-US" dirty="0"/>
                  <a:t> 时刻位置和速度，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en-US" altLang="zh-CN" dirty="0"/>
                  <a:t> </a:t>
                </a:r>
                <a:r>
                  <a:rPr lang="zh-CN" altLang="en-US" dirty="0"/>
                  <a:t>一个时间步长</a:t>
                </a:r>
                <a:endParaRPr lang="en-US" altLang="zh-CN" dirty="0"/>
              </a:p>
            </p:txBody>
          </p:sp>
        </mc:Choice>
        <mc:Fallback xmlns="">
          <p:sp>
            <p:nvSpPr>
              <p:cNvPr id="20" name="文本框 19">
                <a:extLst>
                  <a:ext uri="{FF2B5EF4-FFF2-40B4-BE49-F238E27FC236}">
                    <a16:creationId xmlns:a16="http://schemas.microsoft.com/office/drawing/2014/main" id="{BEE75307-F3CA-4D9E-8D4C-832301119636}"/>
                  </a:ext>
                </a:extLst>
              </p:cNvPr>
              <p:cNvSpPr txBox="1">
                <a:spLocks noRot="1" noChangeAspect="1" noMove="1" noResize="1" noEditPoints="1" noAdjustHandles="1" noChangeArrowheads="1" noChangeShapeType="1" noTextEdit="1"/>
              </p:cNvSpPr>
              <p:nvPr/>
            </p:nvSpPr>
            <p:spPr>
              <a:xfrm>
                <a:off x="1059100" y="3040126"/>
                <a:ext cx="5637569" cy="382412"/>
              </a:xfrm>
              <a:prstGeom prst="rect">
                <a:avLst/>
              </a:prstGeom>
              <a:blipFill>
                <a:blip r:embed="rId7"/>
                <a:stretch>
                  <a:fillRect t="-19355" r="-216" b="-258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B77CFD9-5C16-4A3F-8871-4EF2CCEB09AF}"/>
                  </a:ext>
                </a:extLst>
              </p:cNvPr>
              <p:cNvSpPr/>
              <p:nvPr/>
            </p:nvSpPr>
            <p:spPr>
              <a:xfrm>
                <a:off x="7795770" y="1858401"/>
                <a:ext cx="2433936" cy="83375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smtClean="0">
                                          <a:solidFill>
                                            <a:schemeClr val="accent1"/>
                                          </a:solidFill>
                                          <a:latin typeface="Cambria Math" panose="02040503050406030204" pitchFamily="18" charset="0"/>
                                          <a:ea typeface="Cambria Math" panose="02040503050406030204" pitchFamily="18" charset="0"/>
                                        </a:rPr>
                                        <m:t>∆</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a:rPr lang="en-US" altLang="zh-CN" i="1">
                                              <a:solidFill>
                                                <a:schemeClr val="accent1"/>
                                              </a:solidFill>
                                              <a:latin typeface="Cambria Math" panose="02040503050406030204" pitchFamily="18" charset="0"/>
                                              <a:ea typeface="Cambria Math" panose="02040503050406030204" pitchFamily="18" charset="0"/>
                                            </a:rPr>
                                            <m:t>𝑡</m:t>
                                          </m:r>
                                        </m:e>
                                        <m:sup>
                                          <m:r>
                                            <a:rPr lang="en-US" altLang="zh-CN" i="1">
                                              <a:solidFill>
                                                <a:schemeClr val="accent1"/>
                                              </a:solidFill>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e>
                      </m:nary>
                    </m:oMath>
                  </m:oMathPara>
                </a14:m>
                <a:endParaRPr lang="zh-CN" altLang="en-US" dirty="0"/>
              </a:p>
            </p:txBody>
          </p:sp>
        </mc:Choice>
        <mc:Fallback xmlns="">
          <p:sp>
            <p:nvSpPr>
              <p:cNvPr id="9" name="矩形 8">
                <a:extLst>
                  <a:ext uri="{FF2B5EF4-FFF2-40B4-BE49-F238E27FC236}">
                    <a16:creationId xmlns:a16="http://schemas.microsoft.com/office/drawing/2014/main" id="{8B77CFD9-5C16-4A3F-8871-4EF2CCEB09AF}"/>
                  </a:ext>
                </a:extLst>
              </p:cNvPr>
              <p:cNvSpPr>
                <a:spLocks noRot="1" noChangeAspect="1" noMove="1" noResize="1" noEditPoints="1" noAdjustHandles="1" noChangeArrowheads="1" noChangeShapeType="1" noTextEdit="1"/>
              </p:cNvSpPr>
              <p:nvPr/>
            </p:nvSpPr>
            <p:spPr>
              <a:xfrm>
                <a:off x="7795770" y="1858401"/>
                <a:ext cx="2433936" cy="833754"/>
              </a:xfrm>
              <a:prstGeom prst="rect">
                <a:avLst/>
              </a:prstGeom>
              <a:blipFill>
                <a:blip r:embed="rId8"/>
                <a:stretch>
                  <a:fillRect/>
                </a:stretch>
              </a:blipFill>
              <a:ln w="12700"/>
            </p:spPr>
            <p:txBody>
              <a:bodyPr/>
              <a:lstStyle/>
              <a:p>
                <a:r>
                  <a:rPr lang="zh-CN" altLang="en-US">
                    <a:noFill/>
                  </a:rPr>
                  <a:t> </a:t>
                </a:r>
              </a:p>
            </p:txBody>
          </p:sp>
        </mc:Fallback>
      </mc:AlternateContent>
      <p:sp>
        <p:nvSpPr>
          <p:cNvPr id="16" name="箭头: 下 15">
            <a:extLst>
              <a:ext uri="{FF2B5EF4-FFF2-40B4-BE49-F238E27FC236}">
                <a16:creationId xmlns:a16="http://schemas.microsoft.com/office/drawing/2014/main" id="{1968B093-0F1F-4ED0-83FF-A908AFBA5BD7}"/>
              </a:ext>
            </a:extLst>
          </p:cNvPr>
          <p:cNvSpPr/>
          <p:nvPr/>
        </p:nvSpPr>
        <p:spPr>
          <a:xfrm rot="-5400000">
            <a:off x="6363136" y="1964788"/>
            <a:ext cx="457306" cy="694866"/>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BE8927BF-3746-4895-98F5-AAE011229726}"/>
                  </a:ext>
                </a:extLst>
              </p:cNvPr>
              <p:cNvSpPr/>
              <p:nvPr/>
            </p:nvSpPr>
            <p:spPr>
              <a:xfrm>
                <a:off x="2452581" y="1872278"/>
                <a:ext cx="2935227" cy="884794"/>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func>
                        <m:funcPr>
                          <m:ctrlPr>
                            <a:rPr lang="zh-CN" altLang="en-US" i="1">
                              <a:latin typeface="Cambria Math" panose="02040503050406030204" pitchFamily="18" charset="0"/>
                            </a:rPr>
                          </m:ctrlPr>
                        </m:funcPr>
                        <m:fName>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fName>
                        <m:e>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𝐹</m:t>
                                                  </m:r>
                                                </m:e>
                                              </m:acc>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e>
                          </m:nary>
                        </m:e>
                      </m:func>
                    </m:oMath>
                  </m:oMathPara>
                </a14:m>
                <a:endParaRPr lang="zh-CN" altLang="en-US" sz="1400" dirty="0"/>
              </a:p>
            </p:txBody>
          </p:sp>
        </mc:Choice>
        <mc:Fallback xmlns="">
          <p:sp>
            <p:nvSpPr>
              <p:cNvPr id="10" name="矩形 9">
                <a:extLst>
                  <a:ext uri="{FF2B5EF4-FFF2-40B4-BE49-F238E27FC236}">
                    <a16:creationId xmlns:a16="http://schemas.microsoft.com/office/drawing/2014/main" id="{BE8927BF-3746-4895-98F5-AAE011229726}"/>
                  </a:ext>
                </a:extLst>
              </p:cNvPr>
              <p:cNvSpPr>
                <a:spLocks noRot="1" noChangeAspect="1" noMove="1" noResize="1" noEditPoints="1" noAdjustHandles="1" noChangeArrowheads="1" noChangeShapeType="1" noTextEdit="1"/>
              </p:cNvSpPr>
              <p:nvPr/>
            </p:nvSpPr>
            <p:spPr>
              <a:xfrm>
                <a:off x="2452581" y="1872278"/>
                <a:ext cx="2935227" cy="884794"/>
              </a:xfrm>
              <a:prstGeom prst="rect">
                <a:avLst/>
              </a:prstGeom>
              <a:blipFill>
                <a:blip r:embed="rId9"/>
                <a:stretch>
                  <a:fillRect/>
                </a:stretch>
              </a:blipFill>
              <a:ln>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334EE065-5172-432E-BC6A-82EF266E9291}"/>
                  </a:ext>
                </a:extLst>
              </p:cNvPr>
              <p:cNvSpPr/>
              <p:nvPr/>
            </p:nvSpPr>
            <p:spPr>
              <a:xfrm>
                <a:off x="7795770" y="2839129"/>
                <a:ext cx="2433936" cy="76456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nary>
                        <m:naryPr>
                          <m:chr m:val="∑"/>
                          <m:supHide m:val="on"/>
                          <m:ctrlPr>
                            <a:rPr lang="zh-CN" altLang="en-US" i="1">
                              <a:solidFill>
                                <a:schemeClr val="dk1"/>
                              </a:solidFill>
                              <a:latin typeface="Cambria Math" panose="02040503050406030204" pitchFamily="18" charset="0"/>
                            </a:rPr>
                          </m:ctrlPr>
                        </m:naryPr>
                        <m:sub>
                          <m:r>
                            <m:rPr>
                              <m:brk m:alnAt="7"/>
                            </m:rPr>
                            <a:rPr lang="en-US" altLang="zh-CN" i="1">
                              <a:solidFill>
                                <a:schemeClr val="dk1"/>
                              </a:solidFill>
                              <a:latin typeface="Cambria Math" panose="02040503050406030204" pitchFamily="18" charset="0"/>
                            </a:rPr>
                            <m:t>𝑖</m:t>
                          </m:r>
                        </m:sub>
                        <m:sup/>
                        <m:e>
                          <m:f>
                            <m:fPr>
                              <m:ctrlPr>
                                <a:rPr lang="en-US" altLang="zh-CN" i="1">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sSub>
                            <m:sSubPr>
                              <m:ctrlPr>
                                <a:rPr lang="zh-CN" altLang="en-US" i="1">
                                  <a:solidFill>
                                    <a:schemeClr val="dk1"/>
                                  </a:solidFill>
                                  <a:latin typeface="Cambria Math" panose="02040503050406030204" pitchFamily="18" charset="0"/>
                                </a:rPr>
                              </m:ctrlPr>
                            </m:sSubPr>
                            <m:e>
                              <m:r>
                                <a:rPr lang="zh-CN" altLang="en-US" i="1">
                                  <a:solidFill>
                                    <a:schemeClr val="dk1"/>
                                  </a:solidFill>
                                  <a:latin typeface="Cambria Math" panose="02040503050406030204" pitchFamily="18" charset="0"/>
                                </a:rPr>
                                <m:t>𝑚</m:t>
                              </m:r>
                            </m:e>
                            <m:sub>
                              <m:r>
                                <a:rPr lang="zh-CN" altLang="en-US" i="1">
                                  <a:solidFill>
                                    <a:schemeClr val="dk1"/>
                                  </a:solidFill>
                                  <a:latin typeface="Cambria Math" panose="02040503050406030204" pitchFamily="18" charset="0"/>
                                </a:rPr>
                                <m:t>𝑖</m:t>
                              </m:r>
                            </m:sub>
                          </m:sSub>
                          <m:sSup>
                            <m:sSupPr>
                              <m:ctrlPr>
                                <a:rPr lang="zh-CN" altLang="en-US" i="1">
                                  <a:solidFill>
                                    <a:schemeClr val="dk1"/>
                                  </a:solidFill>
                                  <a:latin typeface="Cambria Math" panose="02040503050406030204" pitchFamily="18" charset="0"/>
                                </a:rPr>
                              </m:ctrlPr>
                            </m:sSupPr>
                            <m:e>
                              <m:d>
                                <m:dPr>
                                  <m:begChr m:val="‖"/>
                                  <m:endChr m:val="‖"/>
                                  <m:ctrlPr>
                                    <a:rPr lang="zh-CN" altLang="en-US" i="1">
                                      <a:solidFill>
                                        <a:schemeClr val="dk1"/>
                                      </a:solidFill>
                                      <a:latin typeface="Cambria Math" panose="02040503050406030204" pitchFamily="18" charset="0"/>
                                    </a:rPr>
                                  </m:ctrlPr>
                                </m:dPr>
                                <m:e>
                                  <m:r>
                                    <a:rPr lang="en-US" altLang="zh-CN" i="1" smtClean="0">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d>
                            </m:e>
                            <m:sup>
                              <m:r>
                                <a:rPr lang="zh-CN" altLang="en-US" i="1">
                                  <a:solidFill>
                                    <a:schemeClr val="dk1"/>
                                  </a:solidFill>
                                  <a:latin typeface="Cambria Math" panose="02040503050406030204" pitchFamily="18" charset="0"/>
                                </a:rPr>
                                <m:t>2</m:t>
                              </m:r>
                            </m:sup>
                          </m:sSup>
                        </m:e>
                      </m:nary>
                    </m:oMath>
                  </m:oMathPara>
                </a14:m>
                <a:endParaRPr lang="zh-CN" altLang="en-US" i="1" dirty="0">
                  <a:solidFill>
                    <a:schemeClr val="dk1"/>
                  </a:solidFill>
                  <a:latin typeface="Cambria Math" panose="02040503050406030204" pitchFamily="18" charset="0"/>
                </a:endParaRPr>
              </a:p>
            </p:txBody>
          </p:sp>
        </mc:Choice>
        <mc:Fallback xmlns="">
          <p:sp>
            <p:nvSpPr>
              <p:cNvPr id="13" name="矩形 12">
                <a:extLst>
                  <a:ext uri="{FF2B5EF4-FFF2-40B4-BE49-F238E27FC236}">
                    <a16:creationId xmlns:a16="http://schemas.microsoft.com/office/drawing/2014/main" id="{334EE065-5172-432E-BC6A-82EF266E9291}"/>
                  </a:ext>
                </a:extLst>
              </p:cNvPr>
              <p:cNvSpPr>
                <a:spLocks noRot="1" noChangeAspect="1" noMove="1" noResize="1" noEditPoints="1" noAdjustHandles="1" noChangeArrowheads="1" noChangeShapeType="1" noTextEdit="1"/>
              </p:cNvSpPr>
              <p:nvPr/>
            </p:nvSpPr>
            <p:spPr>
              <a:xfrm>
                <a:off x="7795770" y="2839129"/>
                <a:ext cx="2433936" cy="764568"/>
              </a:xfrm>
              <a:prstGeom prst="rect">
                <a:avLst/>
              </a:prstGeom>
              <a:blipFill>
                <a:blip r:embed="rId10"/>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630421E-37B4-4F6B-A4CC-80957F70BDF0}"/>
                  </a:ext>
                </a:extLst>
              </p:cNvPr>
              <p:cNvSpPr/>
              <p:nvPr/>
            </p:nvSpPr>
            <p:spPr>
              <a:xfrm>
                <a:off x="7795771" y="3773718"/>
                <a:ext cx="2433935" cy="61100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r>
                        <a:rPr lang="en-US" altLang="zh-CN" i="1">
                          <a:solidFill>
                            <a:schemeClr val="dk1"/>
                          </a:solidFill>
                          <a:latin typeface="Cambria Math" panose="02040503050406030204" pitchFamily="18" charset="0"/>
                        </a:rPr>
                        <m:t> </m:t>
                      </m:r>
                      <m:f>
                        <m:fPr>
                          <m:ctrlPr>
                            <a:rPr lang="en-US" altLang="zh-CN" i="1" smtClean="0">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r>
                        <a:rPr lang="en-US" altLang="zh-CN" i="1" smtClean="0">
                          <a:solidFill>
                            <a:srgbClr val="C00000"/>
                          </a:solidFill>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𝒑</m:t>
                          </m:r>
                        </m:e>
                        <m:sup>
                          <m:r>
                            <a:rPr lang="en-US" altLang="zh-CN" i="1">
                              <a:solidFill>
                                <a:srgbClr val="C00000"/>
                              </a:solidFill>
                              <a:latin typeface="Cambria Math" panose="02040503050406030204" pitchFamily="18" charset="0"/>
                            </a:rPr>
                            <m:t>𝑇</m:t>
                          </m:r>
                        </m:sup>
                      </m:sSup>
                      <m:r>
                        <a:rPr lang="en-US" altLang="zh-CN" i="1">
                          <a:solidFill>
                            <a:schemeClr val="dk1"/>
                          </a:solidFill>
                          <a:latin typeface="Cambria Math" panose="02040503050406030204" pitchFamily="18" charset="0"/>
                        </a:rPr>
                        <m:t>𝑴</m:t>
                      </m:r>
                      <m:r>
                        <a:rPr lang="en-US" altLang="zh-CN" i="1" smtClean="0">
                          <a:solidFill>
                            <a:srgbClr val="C00000"/>
                          </a:solidFill>
                          <a:latin typeface="Cambria Math" panose="02040503050406030204" pitchFamily="18" charset="0"/>
                        </a:rPr>
                        <m:t>∆</m:t>
                      </m:r>
                      <m:r>
                        <a:rPr lang="en-US" altLang="zh-CN" i="1" smtClean="0">
                          <a:solidFill>
                            <a:srgbClr val="C00000"/>
                          </a:solidFill>
                          <a:latin typeface="Cambria Math" panose="02040503050406030204" pitchFamily="18" charset="0"/>
                        </a:rPr>
                        <m:t>𝒑</m:t>
                      </m:r>
                    </m:oMath>
                  </m:oMathPara>
                </a14:m>
                <a:br>
                  <a:rPr lang="en-US" altLang="zh-CN" i="1" dirty="0">
                    <a:solidFill>
                      <a:schemeClr val="dk1"/>
                    </a:solidFill>
                    <a:latin typeface="Cambria Math" panose="02040503050406030204" pitchFamily="18" charset="0"/>
                  </a:rPr>
                </a:br>
                <a:endParaRPr lang="zh-CN" altLang="en-US" i="1" dirty="0">
                  <a:solidFill>
                    <a:schemeClr val="dk1"/>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D630421E-37B4-4F6B-A4CC-80957F70BDF0}"/>
                  </a:ext>
                </a:extLst>
              </p:cNvPr>
              <p:cNvSpPr>
                <a:spLocks noRot="1" noChangeAspect="1" noMove="1" noResize="1" noEditPoints="1" noAdjustHandles="1" noChangeArrowheads="1" noChangeShapeType="1" noTextEdit="1"/>
              </p:cNvSpPr>
              <p:nvPr/>
            </p:nvSpPr>
            <p:spPr>
              <a:xfrm>
                <a:off x="7795771" y="3773718"/>
                <a:ext cx="2433935" cy="611001"/>
              </a:xfrm>
              <a:prstGeom prst="rect">
                <a:avLst/>
              </a:prstGeom>
              <a:blipFill>
                <a:blip r:embed="rId11"/>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27E61471-00E8-45FB-BC10-08BEEB61DCC9}"/>
                  </a:ext>
                </a:extLst>
              </p:cNvPr>
              <p:cNvSpPr/>
              <p:nvPr/>
            </p:nvSpPr>
            <p:spPr>
              <a:xfrm>
                <a:off x="7091963" y="4549084"/>
                <a:ext cx="4661789" cy="584775"/>
              </a:xfrm>
              <a:prstGeom prst="rect">
                <a:avLst/>
              </a:prstGeom>
              <a:gradFill>
                <a:gsLst>
                  <a:gs pos="0">
                    <a:schemeClr val="accent6">
                      <a:lumMod val="110000"/>
                      <a:satMod val="105000"/>
                      <a:tint val="67000"/>
                      <a:alpha val="20000"/>
                    </a:schemeClr>
                  </a:gs>
                  <a:gs pos="50000">
                    <a:schemeClr val="accent6">
                      <a:lumMod val="105000"/>
                      <a:satMod val="103000"/>
                      <a:tint val="73000"/>
                      <a:alpha val="20000"/>
                    </a:schemeClr>
                  </a:gs>
                  <a:gs pos="100000">
                    <a:schemeClr val="accent6">
                      <a:lumMod val="105000"/>
                      <a:satMod val="109000"/>
                      <a:tint val="81000"/>
                      <a:alpha val="20000"/>
                    </a:schemeClr>
                  </a:gs>
                </a:gsLst>
              </a:gradFill>
              <a:ln w="12700"/>
            </p:spPr>
            <p:style>
              <a:lnRef idx="1">
                <a:schemeClr val="accent6"/>
              </a:lnRef>
              <a:fillRef idx="2">
                <a:schemeClr val="accent6"/>
              </a:fillRef>
              <a:effectRef idx="1">
                <a:schemeClr val="accent6"/>
              </a:effectRef>
              <a:fontRef idx="minor">
                <a:schemeClr val="dk1"/>
              </a:fontRef>
            </p:style>
            <p:txBody>
              <a:bodyPr wrap="none">
                <a:spAutoFit/>
              </a:bodyPr>
              <a:lstStyle/>
              <a:p>
                <a14:m>
                  <m:oMath xmlns:m="http://schemas.openxmlformats.org/officeDocument/2006/math">
                    <m:r>
                      <a:rPr lang="en-US" altLang="zh-CN" sz="3200" i="1" smtClean="0">
                        <a:latin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r>
                      <a:rPr lang="en-US" altLang="zh-CN" sz="3200" i="1">
                        <a:latin typeface="Cambria Math" panose="02040503050406030204" pitchFamily="18" charset="0"/>
                      </a:rPr>
                      <m:t>=0</m:t>
                    </m:r>
                  </m:oMath>
                </a14:m>
                <a:r>
                  <a:rPr lang="en-US" altLang="zh-CN" sz="3200" dirty="0">
                    <a:latin typeface="微软雅黑 Light" panose="020B0502040204020203" pitchFamily="34" charset="-122"/>
                    <a:ea typeface="微软雅黑 Light" panose="020B0502040204020203" pitchFamily="34" charset="-122"/>
                  </a:rPr>
                  <a:t> </a:t>
                </a:r>
                <a:r>
                  <a:rPr lang="en-US" altLang="zh-CN" sz="3200" dirty="0">
                    <a:latin typeface="微软雅黑 Light" panose="020B0502040204020203" pitchFamily="34" charset="-122"/>
                    <a:ea typeface="微软雅黑 Light" panose="020B0502040204020203" pitchFamily="34" charset="-122"/>
                    <a:sym typeface="Wingdings" panose="05000000000000000000" pitchFamily="2" charset="2"/>
                  </a:rPr>
                  <a:t> </a:t>
                </a:r>
                <a:r>
                  <a:rPr lang="zh-CN" altLang="en-US" sz="3200" dirty="0">
                    <a:latin typeface="微软雅黑 Light" panose="020B0502040204020203" pitchFamily="34" charset="-122"/>
                    <a:ea typeface="微软雅黑 Light" panose="020B0502040204020203" pitchFamily="34" charset="-122"/>
                  </a:rPr>
                  <a:t>𝐶</a:t>
                </a:r>
                <a:r>
                  <a:rPr lang="en-US" altLang="zh-CN" sz="3200" dirty="0">
                    <a:latin typeface="微软雅黑 Light" panose="020B0502040204020203" pitchFamily="34" charset="-122"/>
                    <a:ea typeface="微软雅黑 Light" panose="020B0502040204020203" pitchFamily="34" charset="-122"/>
                  </a:rPr>
                  <a:t>(</a:t>
                </a:r>
                <a:r>
                  <a:rPr lang="zh-CN" altLang="en-US" sz="3200" dirty="0">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a:t>
                </a:r>
                <a:r>
                  <a:rPr lang="en-US" altLang="zh-CN" sz="3200" dirty="0">
                    <a:solidFill>
                      <a:srgbClr val="C00000"/>
                    </a:solidFill>
                    <a:latin typeface="微软雅黑 Light" panose="020B0502040204020203" pitchFamily="34" charset="-122"/>
                    <a:ea typeface="微软雅黑 Light" panose="020B0502040204020203" pitchFamily="34" charset="-122"/>
                  </a:rPr>
                  <a:t>∆</a:t>
                </a:r>
                <a:r>
                  <a:rPr lang="zh-CN" altLang="en-US" sz="3200" dirty="0">
                    <a:solidFill>
                      <a:srgbClr val="C00000"/>
                    </a:solidFill>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)=0 </a:t>
                </a:r>
              </a:p>
            </p:txBody>
          </p:sp>
        </mc:Choice>
        <mc:Fallback xmlns="">
          <p:sp>
            <p:nvSpPr>
              <p:cNvPr id="18" name="矩形 17">
                <a:extLst>
                  <a:ext uri="{FF2B5EF4-FFF2-40B4-BE49-F238E27FC236}">
                    <a16:creationId xmlns:a16="http://schemas.microsoft.com/office/drawing/2014/main" id="{27E61471-00E8-45FB-BC10-08BEEB61DCC9}"/>
                  </a:ext>
                </a:extLst>
              </p:cNvPr>
              <p:cNvSpPr>
                <a:spLocks noRot="1" noChangeAspect="1" noMove="1" noResize="1" noEditPoints="1" noAdjustHandles="1" noChangeArrowheads="1" noChangeShapeType="1" noTextEdit="1"/>
              </p:cNvSpPr>
              <p:nvPr/>
            </p:nvSpPr>
            <p:spPr>
              <a:xfrm>
                <a:off x="7091963" y="4549084"/>
                <a:ext cx="4661789" cy="584775"/>
              </a:xfrm>
              <a:prstGeom prst="rect">
                <a:avLst/>
              </a:prstGeom>
              <a:blipFill>
                <a:blip r:embed="rId12"/>
                <a:stretch>
                  <a:fillRect t="-13265" r="-2216" b="-32653"/>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 grpId="0" animBg="1"/>
      <p:bldP spid="16" grpId="0" animBg="1"/>
      <p:bldP spid="13" grpId="0" animBg="1"/>
      <p:bldP spid="17" grpId="0" animBg="1"/>
      <p:bldP spid="1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7E79C-AAE0-45D1-93A4-2E24C55829D7}"/>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B397290-578B-4ECC-B878-4F3BC88EA80D}"/>
                  </a:ext>
                </a:extLst>
              </p:cNvPr>
              <p:cNvSpPr>
                <a:spLocks noGrp="1"/>
              </p:cNvSpPr>
              <p:nvPr>
                <p:ph sz="half" idx="1"/>
              </p:nvPr>
            </p:nvSpPr>
            <p:spPr/>
            <p:txBody>
              <a:bodyPr>
                <a:normAutofit/>
              </a:bodyPr>
              <a:lstStyle/>
              <a:p>
                <a14:m>
                  <m:oMath xmlns:m="http://schemas.openxmlformats.org/officeDocument/2006/math">
                    <m:f>
                      <m:fPr>
                        <m:type m:val="noBar"/>
                        <m:ctrlPr>
                          <a:rPr lang="en-US" altLang="zh-CN" i="1" smtClean="0">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b="1" i="1" smtClean="0">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den>
                    </m:f>
                  </m:oMath>
                </a14:m>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num>
                      <m:den>
                        <m:r>
                          <a:rPr lang="en-US" altLang="zh-CN" i="1" dirty="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den>
                    </m:f>
                  </m:oMath>
                </a14:m>
                <a:endParaRPr lang="en-US" altLang="zh-CN" dirty="0"/>
              </a:p>
              <a:p>
                <a:r>
                  <a:rPr lang="zh-CN" altLang="en-US" dirty="0">
                    <a:latin typeface="微软雅黑" panose="020B0503020204020204" pitchFamily="34" charset="-122"/>
                    <a:ea typeface="微软雅黑" panose="020B0503020204020204" pitchFamily="34" charset="-122"/>
                  </a:rPr>
                  <a:t>引入拉格朗日乘子</a:t>
                </a:r>
                <a:r>
                  <a:rPr lang="zh-CN" altLang="en-US" dirty="0"/>
                  <a:t> </a:t>
                </a:r>
                <a14:m>
                  <m:oMath xmlns:m="http://schemas.openxmlformats.org/officeDocument/2006/math">
                    <m:r>
                      <m:rPr>
                        <m:sty m:val="p"/>
                      </m:rPr>
                      <a:rPr lang="el-GR" altLang="zh-CN" i="1">
                        <a:latin typeface="Cambria Math" panose="02040503050406030204" pitchFamily="18" charset="0"/>
                      </a:rPr>
                      <m:t>λ</m:t>
                    </m:r>
                  </m:oMath>
                </a14:m>
                <a:endParaRPr lang="en-US" altLang="zh-CN" dirty="0"/>
              </a:p>
              <a:p>
                <a:pPr lvl="1"/>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b="1" dirty="0">
                  <a:ea typeface="Cambria Math" panose="02040503050406030204" pitchFamily="18" charset="0"/>
                </a:endParaRPr>
              </a:p>
              <a:p>
                <a:pPr lvl="1"/>
                <a14:m>
                  <m:oMath xmlns:m="http://schemas.openxmlformats.org/officeDocument/2006/math">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dirty="0"/>
              </a:p>
            </p:txBody>
          </p:sp>
        </mc:Choice>
        <mc:Fallback xmlns="">
          <p:sp>
            <p:nvSpPr>
              <p:cNvPr id="3" name="内容占位符 2">
                <a:extLst>
                  <a:ext uri="{FF2B5EF4-FFF2-40B4-BE49-F238E27FC236}">
                    <a16:creationId xmlns:a16="http://schemas.microsoft.com/office/drawing/2014/main" id="{EB397290-578B-4ECC-B878-4F3BC88EA80D}"/>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4ECA5F0-454B-4918-9C25-A92AC26F9260}"/>
                  </a:ext>
                </a:extLst>
              </p:cNvPr>
              <p:cNvSpPr>
                <a:spLocks noGrp="1"/>
              </p:cNvSpPr>
              <p:nvPr>
                <p:ph sz="half" idx="2"/>
              </p:nvPr>
            </p:nvSpPr>
            <p:spPr/>
            <p:txBody>
              <a:bodyPr>
                <a:normAutofit/>
              </a:bodyPr>
              <a:lstStyle/>
              <a:p>
                <a:r>
                  <a:rPr lang="zh-CN" altLang="en-US" dirty="0"/>
                  <a:t>拉格朗日乘子法</a:t>
                </a:r>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den>
                    </m:f>
                  </m:oMath>
                </a14:m>
                <a:endParaRPr lang="en-US" altLang="zh-CN" dirty="0"/>
              </a:p>
              <a:p>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oMath>
                </a14:m>
                <a:endParaRPr lang="zh-CN" altLang="en-US" dirty="0"/>
              </a:p>
            </p:txBody>
          </p:sp>
        </mc:Choice>
        <mc:Fallback xmlns="">
          <p:sp>
            <p:nvSpPr>
              <p:cNvPr id="4" name="内容占位符 3">
                <a:extLst>
                  <a:ext uri="{FF2B5EF4-FFF2-40B4-BE49-F238E27FC236}">
                    <a16:creationId xmlns:a16="http://schemas.microsoft.com/office/drawing/2014/main" id="{24ECA5F0-454B-4918-9C25-A92AC26F9260}"/>
                  </a:ext>
                </a:extLst>
              </p:cNvPr>
              <p:cNvSpPr>
                <a:spLocks noGrp="1" noRot="1" noChangeAspect="1" noMove="1" noResize="1" noEditPoints="1" noAdjustHandles="1" noChangeArrowheads="1" noChangeShapeType="1" noTextEdit="1"/>
              </p:cNvSpPr>
              <p:nvPr>
                <p:ph sz="half" idx="2"/>
              </p:nvPr>
            </p:nvSpPr>
            <p:spPr>
              <a:blipFill>
                <a:blip r:embed="rId4"/>
                <a:stretch>
                  <a:fillRect l="-2118" t="-1401"/>
                </a:stretch>
              </a:blipFill>
            </p:spPr>
            <p:txBody>
              <a:bodyPr/>
              <a:lstStyle/>
              <a:p>
                <a:r>
                  <a:rPr lang="zh-CN" altLang="en-US">
                    <a:noFill/>
                  </a:rPr>
                  <a:t> </a:t>
                </a:r>
              </a:p>
            </p:txBody>
          </p:sp>
        </mc:Fallback>
      </mc:AlternateContent>
      <p:sp>
        <p:nvSpPr>
          <p:cNvPr id="50" name="文本框 49">
            <a:extLst>
              <a:ext uri="{FF2B5EF4-FFF2-40B4-BE49-F238E27FC236}">
                <a16:creationId xmlns:a16="http://schemas.microsoft.com/office/drawing/2014/main" id="{E8DCF8CE-1CA4-4343-9C6B-C6DD596822A7}"/>
              </a:ext>
            </a:extLst>
          </p:cNvPr>
          <p:cNvSpPr txBox="1"/>
          <p:nvPr/>
        </p:nvSpPr>
        <p:spPr>
          <a:xfrm>
            <a:off x="6820118" y="4285043"/>
            <a:ext cx="534121" cy="369332"/>
          </a:xfrm>
          <a:prstGeom prst="rect">
            <a:avLst/>
          </a:prstGeom>
          <a:noFill/>
        </p:spPr>
        <p:txBody>
          <a:bodyPr wrap="none" rtlCol="0">
            <a:spAutoFit/>
          </a:bodyPr>
          <a:lstStyle/>
          <a:p>
            <a:r>
              <a:rPr lang="en-US" altLang="zh-CN" b="1" dirty="0">
                <a:solidFill>
                  <a:schemeClr val="accent1"/>
                </a:solidFill>
              </a:rPr>
              <a:t>f(x)</a:t>
            </a:r>
            <a:endParaRPr lang="zh-CN" altLang="en-US" b="1" dirty="0">
              <a:solidFill>
                <a:schemeClr val="accent1"/>
              </a:solidFill>
            </a:endParaRPr>
          </a:p>
        </p:txBody>
      </p:sp>
      <p:sp>
        <p:nvSpPr>
          <p:cNvPr id="6" name="椭圆 5">
            <a:extLst>
              <a:ext uri="{FF2B5EF4-FFF2-40B4-BE49-F238E27FC236}">
                <a16:creationId xmlns:a16="http://schemas.microsoft.com/office/drawing/2014/main" id="{33FC11BA-F585-4FA1-A555-1FFB509603CF}"/>
              </a:ext>
            </a:extLst>
          </p:cNvPr>
          <p:cNvSpPr/>
          <p:nvPr/>
        </p:nvSpPr>
        <p:spPr>
          <a:xfrm>
            <a:off x="6391174" y="4506528"/>
            <a:ext cx="3696101" cy="18053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EC5659A-8C91-4B09-BC02-6C0437A1AD60}"/>
              </a:ext>
            </a:extLst>
          </p:cNvPr>
          <p:cNvSpPr/>
          <p:nvPr/>
        </p:nvSpPr>
        <p:spPr>
          <a:xfrm>
            <a:off x="6649252" y="4727517"/>
            <a:ext cx="2831632" cy="135716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8" name="椭圆 7">
            <a:extLst>
              <a:ext uri="{FF2B5EF4-FFF2-40B4-BE49-F238E27FC236}">
                <a16:creationId xmlns:a16="http://schemas.microsoft.com/office/drawing/2014/main" id="{8B2B1B87-2E69-4DA2-B946-67D62561DA07}"/>
              </a:ext>
            </a:extLst>
          </p:cNvPr>
          <p:cNvSpPr/>
          <p:nvPr/>
        </p:nvSpPr>
        <p:spPr>
          <a:xfrm>
            <a:off x="6936205" y="4911909"/>
            <a:ext cx="2063418" cy="98837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0" name="任意多边形: 形状 9">
            <a:extLst>
              <a:ext uri="{FF2B5EF4-FFF2-40B4-BE49-F238E27FC236}">
                <a16:creationId xmlns:a16="http://schemas.microsoft.com/office/drawing/2014/main" id="{2D5B5645-4B6C-4E73-A42F-AC9251B69598}"/>
              </a:ext>
            </a:extLst>
          </p:cNvPr>
          <p:cNvSpPr/>
          <p:nvPr/>
        </p:nvSpPr>
        <p:spPr>
          <a:xfrm>
            <a:off x="9495126" y="4360244"/>
            <a:ext cx="850225" cy="2310063"/>
          </a:xfrm>
          <a:custGeom>
            <a:avLst/>
            <a:gdLst>
              <a:gd name="connsiteX0" fmla="*/ 722734 w 850225"/>
              <a:gd name="connsiteY0" fmla="*/ 0 h 2310063"/>
              <a:gd name="connsiteX1" fmla="*/ 839 w 850225"/>
              <a:gd name="connsiteY1" fmla="*/ 1049154 h 2310063"/>
              <a:gd name="connsiteX2" fmla="*/ 847863 w 850225"/>
              <a:gd name="connsiteY2" fmla="*/ 1780674 h 2310063"/>
              <a:gd name="connsiteX3" fmla="*/ 251096 w 850225"/>
              <a:gd name="connsiteY3" fmla="*/ 2310063 h 2310063"/>
            </a:gdLst>
            <a:ahLst/>
            <a:cxnLst>
              <a:cxn ang="0">
                <a:pos x="connsiteX0" y="connsiteY0"/>
              </a:cxn>
              <a:cxn ang="0">
                <a:pos x="connsiteX1" y="connsiteY1"/>
              </a:cxn>
              <a:cxn ang="0">
                <a:pos x="connsiteX2" y="connsiteY2"/>
              </a:cxn>
              <a:cxn ang="0">
                <a:pos x="connsiteX3" y="connsiteY3"/>
              </a:cxn>
            </a:cxnLst>
            <a:rect l="l" t="t" r="r" b="b"/>
            <a:pathLst>
              <a:path w="850225" h="2310063">
                <a:moveTo>
                  <a:pt x="722734" y="0"/>
                </a:moveTo>
                <a:cubicBezTo>
                  <a:pt x="351359" y="376187"/>
                  <a:pt x="-20016" y="752375"/>
                  <a:pt x="839" y="1049154"/>
                </a:cubicBezTo>
                <a:cubicBezTo>
                  <a:pt x="21694" y="1345933"/>
                  <a:pt x="806153" y="1570522"/>
                  <a:pt x="847863" y="1780674"/>
                </a:cubicBezTo>
                <a:cubicBezTo>
                  <a:pt x="889573" y="1990826"/>
                  <a:pt x="366599" y="2226644"/>
                  <a:pt x="251096" y="2310063"/>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68E3A223-0BCB-4C43-A6B3-8C4C664DBE93}"/>
              </a:ext>
            </a:extLst>
          </p:cNvPr>
          <p:cNvCxnSpPr>
            <a:cxnSpLocks/>
            <a:stCxn id="10" idx="1"/>
          </p:cNvCxnSpPr>
          <p:nvPr/>
        </p:nvCxnSpPr>
        <p:spPr>
          <a:xfrm>
            <a:off x="9495965" y="5409398"/>
            <a:ext cx="311587" cy="31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65EF5FDF-443C-4040-8BA6-17B8CDA29098}"/>
              </a:ext>
            </a:extLst>
          </p:cNvPr>
          <p:cNvCxnSpPr>
            <a:cxnSpLocks/>
            <a:stCxn id="7" idx="5"/>
          </p:cNvCxnSpPr>
          <p:nvPr/>
        </p:nvCxnSpPr>
        <p:spPr>
          <a:xfrm flipH="1" flipV="1">
            <a:off x="8966320" y="5720417"/>
            <a:ext cx="99881" cy="1655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463C991-5217-4F14-8286-2B982A35F5BF}"/>
              </a:ext>
            </a:extLst>
          </p:cNvPr>
          <p:cNvCxnSpPr>
            <a:stCxn id="6" idx="6"/>
          </p:cNvCxnSpPr>
          <p:nvPr/>
        </p:nvCxnSpPr>
        <p:spPr>
          <a:xfrm flipH="1">
            <a:off x="9851078" y="5409214"/>
            <a:ext cx="236197" cy="3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B780DCFD-8A74-4EE5-9307-D84BB3ED1712}"/>
              </a:ext>
            </a:extLst>
          </p:cNvPr>
          <p:cNvCxnSpPr/>
          <p:nvPr/>
        </p:nvCxnSpPr>
        <p:spPr>
          <a:xfrm flipH="1">
            <a:off x="8679681" y="5418439"/>
            <a:ext cx="317633" cy="64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AE8615C-B6A7-496C-AD90-AB0D2DE4F35C}"/>
              </a:ext>
            </a:extLst>
          </p:cNvPr>
          <p:cNvCxnSpPr>
            <a:cxnSpLocks/>
            <a:stCxn id="8" idx="2"/>
          </p:cNvCxnSpPr>
          <p:nvPr/>
        </p:nvCxnSpPr>
        <p:spPr>
          <a:xfrm>
            <a:off x="6936205" y="5406098"/>
            <a:ext cx="35507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6496D4D-5A21-4BFD-8FB0-F98C0D465ED6}"/>
              </a:ext>
            </a:extLst>
          </p:cNvPr>
          <p:cNvCxnSpPr>
            <a:stCxn id="8" idx="0"/>
          </p:cNvCxnSpPr>
          <p:nvPr/>
        </p:nvCxnSpPr>
        <p:spPr>
          <a:xfrm>
            <a:off x="7967914" y="4911909"/>
            <a:ext cx="0" cy="2279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A37A854-B726-4120-AE01-C02B6F4E0AEE}"/>
              </a:ext>
            </a:extLst>
          </p:cNvPr>
          <p:cNvCxnSpPr>
            <a:stCxn id="8" idx="4"/>
          </p:cNvCxnSpPr>
          <p:nvPr/>
        </p:nvCxnSpPr>
        <p:spPr>
          <a:xfrm flipV="1">
            <a:off x="7967914" y="5659655"/>
            <a:ext cx="0" cy="2406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3BE8393-A8A3-4CDA-898E-5B08C524E768}"/>
              </a:ext>
            </a:extLst>
          </p:cNvPr>
          <p:cNvCxnSpPr>
            <a:cxnSpLocks/>
            <a:stCxn id="7" idx="7"/>
          </p:cNvCxnSpPr>
          <p:nvPr/>
        </p:nvCxnSpPr>
        <p:spPr>
          <a:xfrm flipH="1">
            <a:off x="8966320" y="4926269"/>
            <a:ext cx="99881" cy="1569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CAE5720-A29C-4EC8-853E-69422258DDB4}"/>
              </a:ext>
            </a:extLst>
          </p:cNvPr>
          <p:cNvCxnSpPr>
            <a:cxnSpLocks/>
            <a:stCxn id="7" idx="1"/>
          </p:cNvCxnSpPr>
          <p:nvPr/>
        </p:nvCxnSpPr>
        <p:spPr>
          <a:xfrm>
            <a:off x="7063935" y="4926269"/>
            <a:ext cx="65779" cy="1214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35B4BB4-211C-41D9-8669-97D16EC884D6}"/>
              </a:ext>
            </a:extLst>
          </p:cNvPr>
          <p:cNvCxnSpPr>
            <a:stCxn id="6" idx="2"/>
          </p:cNvCxnSpPr>
          <p:nvPr/>
        </p:nvCxnSpPr>
        <p:spPr>
          <a:xfrm flipV="1">
            <a:off x="6391174" y="5406098"/>
            <a:ext cx="171551" cy="31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3B77170-AD97-4476-914D-3938BDC7A378}"/>
              </a:ext>
            </a:extLst>
          </p:cNvPr>
          <p:cNvCxnSpPr>
            <a:stCxn id="6" idx="0"/>
          </p:cNvCxnSpPr>
          <p:nvPr/>
        </p:nvCxnSpPr>
        <p:spPr>
          <a:xfrm flipH="1">
            <a:off x="8239224" y="4506528"/>
            <a:ext cx="1" cy="1797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2A2A9764-7642-4032-AACD-DA3253E960E7}"/>
              </a:ext>
            </a:extLst>
          </p:cNvPr>
          <p:cNvCxnSpPr>
            <a:cxnSpLocks/>
            <a:stCxn id="7" idx="3"/>
          </p:cNvCxnSpPr>
          <p:nvPr/>
        </p:nvCxnSpPr>
        <p:spPr>
          <a:xfrm flipV="1">
            <a:off x="7063935" y="5764506"/>
            <a:ext cx="65779" cy="1214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4A0CDE4-8146-44EC-89F5-5FE3BDD6905E}"/>
              </a:ext>
            </a:extLst>
          </p:cNvPr>
          <p:cNvCxnSpPr>
            <a:stCxn id="6" idx="4"/>
          </p:cNvCxnSpPr>
          <p:nvPr/>
        </p:nvCxnSpPr>
        <p:spPr>
          <a:xfrm flipH="1" flipV="1">
            <a:off x="8239224" y="6136447"/>
            <a:ext cx="1" cy="1754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FE15D52-B39E-49A3-8681-7BAB00D0F069}"/>
              </a:ext>
            </a:extLst>
          </p:cNvPr>
          <p:cNvCxnSpPr>
            <a:stCxn id="10" idx="1"/>
          </p:cNvCxnSpPr>
          <p:nvPr/>
        </p:nvCxnSpPr>
        <p:spPr>
          <a:xfrm flipH="1">
            <a:off x="9237050" y="5409398"/>
            <a:ext cx="258915" cy="3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AD623B16-17C6-40FA-93FC-68A5EDFB1C62}"/>
              </a:ext>
            </a:extLst>
          </p:cNvPr>
          <p:cNvSpPr txBox="1"/>
          <p:nvPr/>
        </p:nvSpPr>
        <p:spPr>
          <a:xfrm>
            <a:off x="10098001" y="4380088"/>
            <a:ext cx="593432" cy="369332"/>
          </a:xfrm>
          <a:prstGeom prst="rect">
            <a:avLst/>
          </a:prstGeom>
          <a:noFill/>
        </p:spPr>
        <p:txBody>
          <a:bodyPr wrap="none" rtlCol="0">
            <a:spAutoFit/>
          </a:bodyPr>
          <a:lstStyle/>
          <a:p>
            <a:r>
              <a:rPr lang="en-US" altLang="zh-CN" b="1" dirty="0"/>
              <a:t>g(x)</a:t>
            </a:r>
            <a:endParaRPr lang="zh-CN" altLang="en-US" b="1" dirty="0"/>
          </a:p>
        </p:txBody>
      </p:sp>
      <p:sp>
        <p:nvSpPr>
          <p:cNvPr id="53" name="文本框 52">
            <a:extLst>
              <a:ext uri="{FF2B5EF4-FFF2-40B4-BE49-F238E27FC236}">
                <a16:creationId xmlns:a16="http://schemas.microsoft.com/office/drawing/2014/main" id="{03D51740-1564-4620-9CEA-4D8C75447F0E}"/>
              </a:ext>
            </a:extLst>
          </p:cNvPr>
          <p:cNvSpPr txBox="1"/>
          <p:nvPr/>
        </p:nvSpPr>
        <p:spPr>
          <a:xfrm>
            <a:off x="1864568" y="5931247"/>
            <a:ext cx="3416320" cy="369332"/>
          </a:xfrm>
          <a:prstGeom prst="rect">
            <a:avLst/>
          </a:prstGeom>
          <a:noFill/>
        </p:spPr>
        <p:txBody>
          <a:bodyPr wrap="none" rtlCol="0">
            <a:spAutoFit/>
          </a:bodyPr>
          <a:lstStyle/>
          <a:p>
            <a:r>
              <a:rPr lang="zh-CN" altLang="en-US" dirty="0"/>
              <a:t>一个方程两个未知数，怎么解？</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0BECFA6-59F7-4874-A41D-DA7ECA2BD4B3}"/>
                  </a:ext>
                </a:extLst>
              </p:cNvPr>
              <p:cNvSpPr/>
              <p:nvPr/>
            </p:nvSpPr>
            <p:spPr>
              <a:xfrm>
                <a:off x="1651920" y="5184387"/>
                <a:ext cx="3841616"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5" name="矩形 4">
                <a:extLst>
                  <a:ext uri="{FF2B5EF4-FFF2-40B4-BE49-F238E27FC236}">
                    <a16:creationId xmlns:a16="http://schemas.microsoft.com/office/drawing/2014/main" id="{C0BECFA6-59F7-4874-A41D-DA7ECA2BD4B3}"/>
                  </a:ext>
                </a:extLst>
              </p:cNvPr>
              <p:cNvSpPr>
                <a:spLocks noRot="1" noChangeAspect="1" noMove="1" noResize="1" noEditPoints="1" noAdjustHandles="1" noChangeArrowheads="1" noChangeShapeType="1" noTextEdit="1"/>
              </p:cNvSpPr>
              <p:nvPr/>
            </p:nvSpPr>
            <p:spPr>
              <a:xfrm>
                <a:off x="1651920" y="5184387"/>
                <a:ext cx="3841616" cy="584775"/>
              </a:xfrm>
              <a:prstGeom prst="rect">
                <a:avLst/>
              </a:prstGeom>
              <a:blipFill>
                <a:blip r:embed="rId5"/>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64730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3" end="3"/>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5"/>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 grpId="0" animBg="1"/>
      <p:bldP spid="7" grpId="0" animBg="1"/>
      <p:bldP spid="8" grpId="0" animBg="1"/>
      <p:bldP spid="10" grpId="0" animBg="1"/>
      <p:bldP spid="51" grpId="0"/>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5F384-88CA-406C-9DCF-DD4B15BFEABC}"/>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B9C5CC6-3025-4AA9-91CE-F1DCAFC6CFC0}"/>
                  </a:ext>
                </a:extLst>
              </p:cNvPr>
              <p:cNvSpPr>
                <a:spLocks noGrp="1"/>
              </p:cNvSpPr>
              <p:nvPr>
                <p:ph sz="half" idx="1"/>
              </p:nvPr>
            </p:nvSpPr>
            <p:spPr>
              <a:xfrm>
                <a:off x="838199" y="1825625"/>
                <a:ext cx="6467476" cy="4351338"/>
              </a:xfrm>
            </p:spPr>
            <p:txBody>
              <a:bodyPr>
                <a:normAutofit/>
              </a:bodyPr>
              <a:lstStyle/>
              <a:p>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m:rPr>
                        <m:sty m:val="p"/>
                      </m:rPr>
                      <a:rPr lang="el-GR" altLang="zh-CN" i="1">
                        <a:solidFill>
                          <a:schemeClr val="accent6"/>
                        </a:solidFill>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b="1" i="1">
                        <a:latin typeface="Cambria Math" panose="02040503050406030204" pitchFamily="18" charset="0"/>
                      </a:rPr>
                      <m:t> </m:t>
                    </m:r>
                  </m:oMath>
                </a14:m>
                <a:endParaRPr lang="en-US" altLang="zh-CN" b="1"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=0</m:t>
                    </m:r>
                  </m:oMath>
                </a14:m>
                <a:endParaRPr lang="en-US" altLang="zh-CN"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oMath>
                </a14:m>
                <a:endParaRPr lang="en-US" altLang="zh-CN" dirty="0"/>
              </a:p>
              <a:p>
                <a:pPr>
                  <a:lnSpc>
                    <a:spcPct val="150000"/>
                  </a:lnSpc>
                </a:pPr>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      </m:t>
                            </m:r>
                          </m:e>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=0</m:t>
                            </m:r>
                          </m:e>
                        </m:eqArr>
                        <m:r>
                          <a:rPr lang="en-US" altLang="zh-CN" i="1">
                            <a:latin typeface="Cambria Math" panose="02040503050406030204" pitchFamily="18" charset="0"/>
                          </a:rPr>
                          <m:t> </m:t>
                        </m:r>
                      </m:e>
                    </m:d>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CB9C5CC6-3025-4AA9-91CE-F1DCAFC6CFC0}"/>
                  </a:ext>
                </a:extLst>
              </p:cNvPr>
              <p:cNvSpPr>
                <a:spLocks noGrp="1" noRot="1" noChangeAspect="1" noMove="1" noResize="1" noEditPoints="1" noAdjustHandles="1" noChangeArrowheads="1" noChangeShapeType="1" noTextEdit="1"/>
              </p:cNvSpPr>
              <p:nvPr>
                <p:ph sz="half" idx="1"/>
              </p:nvPr>
            </p:nvSpPr>
            <p:spPr>
              <a:xfrm>
                <a:off x="838199" y="1825625"/>
                <a:ext cx="6467476" cy="4351338"/>
              </a:xfr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A99816A-CB0A-4953-944B-2E50F26F2DD5}"/>
                  </a:ext>
                </a:extLst>
              </p:cNvPr>
              <p:cNvSpPr/>
              <p:nvPr/>
            </p:nvSpPr>
            <p:spPr>
              <a:xfrm>
                <a:off x="6555948" y="3429000"/>
                <a:ext cx="5209823" cy="191578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i="1" smtClean="0">
                              <a:latin typeface="Cambria Math" panose="02040503050406030204" pitchFamily="18" charset="0"/>
                            </a:rPr>
                          </m:ctrlPr>
                        </m:dPr>
                        <m:e>
                          <m:eqArr>
                            <m:eqArrPr>
                              <m:ctrlPr>
                                <a:rPr lang="en-US" altLang="zh-CN" sz="3200" i="1" smtClean="0">
                                  <a:latin typeface="Cambria Math" panose="02040503050406030204" pitchFamily="18" charset="0"/>
                                </a:rPr>
                              </m:ctrlPr>
                            </m:eqArrPr>
                            <m:e>
                              <m:r>
                                <m:rPr>
                                  <m:sty m:val="p"/>
                                </m:rPr>
                                <a:rPr lang="el-GR" altLang="zh-CN" sz="3200" i="1" smtClean="0">
                                  <a:solidFill>
                                    <a:schemeClr val="accent6"/>
                                  </a:solidFill>
                                  <a:latin typeface="Cambria Math" panose="02040503050406030204" pitchFamily="18" charset="0"/>
                                </a:rPr>
                                <m:t>λ</m:t>
                              </m:r>
                              <m:r>
                                <a:rPr lang="en-US" altLang="zh-CN" sz="3200" i="1" smtClean="0">
                                  <a:latin typeface="Cambria Math" panose="02040503050406030204" pitchFamily="18" charset="0"/>
                                </a:rPr>
                                <m:t>=</m:t>
                              </m:r>
                              <m:r>
                                <a:rPr lang="en-US" altLang="zh-CN" sz="3200" b="0" i="1" smtClean="0">
                                  <a:latin typeface="Cambria Math" panose="02040503050406030204" pitchFamily="18" charset="0"/>
                                </a:rPr>
                                <m:t>−</m:t>
                              </m:r>
                              <m:f>
                                <m:fPr>
                                  <m:ctrlPr>
                                    <a:rPr lang="en-US" altLang="zh-CN" sz="3200" i="1" smtClean="0">
                                      <a:latin typeface="Cambria Math" panose="02040503050406030204" pitchFamily="18" charset="0"/>
                                    </a:rPr>
                                  </m:ctrlPr>
                                </m:fPr>
                                <m:num>
                                  <m:r>
                                    <m:rPr>
                                      <m:sty m:val="p"/>
                                    </m:rPr>
                                    <a:rPr lang="en-US" altLang="zh-CN" sz="3200" i="1" smtClean="0">
                                      <a:latin typeface="Cambria Math" panose="02040503050406030204" pitchFamily="18" charset="0"/>
                                    </a:rPr>
                                    <m:t>C</m:t>
                                  </m:r>
                                  <m:r>
                                    <a:rPr lang="en-US" altLang="zh-CN" sz="3200" i="1" smtClean="0">
                                      <a:latin typeface="Cambria Math" panose="02040503050406030204" pitchFamily="18" charset="0"/>
                                    </a:rPr>
                                    <m:t>(</m:t>
                                  </m:r>
                                  <m:r>
                                    <a:rPr lang="en-US" altLang="zh-CN" sz="3200" b="1" i="1" smtClean="0">
                                      <a:latin typeface="Cambria Math" panose="02040503050406030204" pitchFamily="18" charset="0"/>
                                    </a:rPr>
                                    <m:t>𝒑</m:t>
                                  </m:r>
                                  <m:r>
                                    <a:rPr lang="en-US" altLang="zh-CN" sz="3200" i="1" smtClean="0">
                                      <a:latin typeface="Cambria Math" panose="02040503050406030204" pitchFamily="18" charset="0"/>
                                    </a:rPr>
                                    <m:t>)</m:t>
                                  </m:r>
                                </m:num>
                                <m:den>
                                  <m:sSup>
                                    <m:sSupPr>
                                      <m:ctrlPr>
                                        <a:rPr lang="en-US" altLang="zh-CN" sz="3200" i="1" smtClean="0">
                                          <a:latin typeface="Cambria Math" panose="02040503050406030204" pitchFamily="18" charset="0"/>
                                          <a:ea typeface="Cambria Math" panose="02040503050406030204" pitchFamily="18" charset="0"/>
                                        </a:rPr>
                                      </m:ctrlPr>
                                    </m:sSupPr>
                                    <m:e>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r>
                                        <a:rPr lang="en-US" altLang="zh-CN" sz="3200" i="1" smtClean="0">
                                          <a:latin typeface="Cambria Math" panose="02040503050406030204" pitchFamily="18" charset="0"/>
                                          <a:ea typeface="Cambria Math" panose="02040503050406030204" pitchFamily="18" charset="0"/>
                                        </a:rPr>
                                        <m:t>(</m:t>
                                      </m:r>
                                      <m:r>
                                        <a:rPr lang="en-US" altLang="zh-CN" sz="3200" b="1" i="1" smtClean="0">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e>
                                    <m:sup>
                                      <m:r>
                                        <a:rPr lang="en-US" altLang="zh-CN" sz="3200" i="1" smtClean="0">
                                          <a:latin typeface="Cambria Math" panose="02040503050406030204" pitchFamily="18" charset="0"/>
                                          <a:ea typeface="Cambria Math" panose="02040503050406030204" pitchFamily="18" charset="0"/>
                                        </a:rPr>
                                        <m:t>𝑇</m:t>
                                      </m:r>
                                    </m:sup>
                                  </m:sSup>
                                  <m:sSup>
                                    <m:sSupPr>
                                      <m:ctrlPr>
                                        <a:rPr lang="en-US"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den>
                              </m:f>
                              <m:r>
                                <a:rPr lang="en-US" altLang="zh-CN" sz="3200" i="1" smtClean="0">
                                  <a:latin typeface="Cambria Math" panose="02040503050406030204" pitchFamily="18" charset="0"/>
                                  <a:ea typeface="Cambria Math" panose="02040503050406030204" pitchFamily="18" charset="0"/>
                                </a:rPr>
                                <m:t>   </m:t>
                              </m:r>
                            </m:e>
                            <m:e>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smtClean="0">
                                  <a:solidFill>
                                    <a:srgbClr val="C00000"/>
                                  </a:solidFill>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r>
                                <m:rPr>
                                  <m:sty m:val="p"/>
                                </m:rPr>
                                <a:rPr lang="el-GR" altLang="zh-CN" sz="3200" i="1" smtClean="0">
                                  <a:latin typeface="Cambria Math" panose="02040503050406030204" pitchFamily="18" charset="0"/>
                                  <a:ea typeface="Cambria Math" panose="02040503050406030204" pitchFamily="18" charset="0"/>
                                </a:rPr>
                                <m:t>λ</m:t>
                              </m:r>
                              <m:sSup>
                                <m:sSupPr>
                                  <m:ctrlPr>
                                    <a:rPr lang="el-GR"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l-GR"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r>
                                <a:rPr lang="en-US" altLang="zh-CN" sz="3200" b="1" i="1" smtClean="0">
                                  <a:latin typeface="Cambria Math" panose="02040503050406030204" pitchFamily="18" charset="0"/>
                                  <a:ea typeface="Cambria Math" panose="02040503050406030204" pitchFamily="18" charset="0"/>
                                </a:rPr>
                                <m:t>                 </m:t>
                              </m:r>
                            </m:e>
                          </m:eqArr>
                        </m:e>
                      </m:d>
                    </m:oMath>
                  </m:oMathPara>
                </a14:m>
                <a:endParaRPr lang="zh-CN" altLang="en-US" sz="3200" dirty="0"/>
              </a:p>
            </p:txBody>
          </p:sp>
        </mc:Choice>
        <mc:Fallback xmlns="">
          <p:sp>
            <p:nvSpPr>
              <p:cNvPr id="7" name="矩形 6">
                <a:extLst>
                  <a:ext uri="{FF2B5EF4-FFF2-40B4-BE49-F238E27FC236}">
                    <a16:creationId xmlns:a16="http://schemas.microsoft.com/office/drawing/2014/main" id="{5A99816A-CB0A-4953-944B-2E50F26F2DD5}"/>
                  </a:ext>
                </a:extLst>
              </p:cNvPr>
              <p:cNvSpPr>
                <a:spLocks noRot="1" noChangeAspect="1" noMove="1" noResize="1" noEditPoints="1" noAdjustHandles="1" noChangeArrowheads="1" noChangeShapeType="1" noTextEdit="1"/>
              </p:cNvSpPr>
              <p:nvPr/>
            </p:nvSpPr>
            <p:spPr>
              <a:xfrm>
                <a:off x="6555948" y="3429000"/>
                <a:ext cx="5209823" cy="1915781"/>
              </a:xfrm>
              <a:prstGeom prst="rect">
                <a:avLst/>
              </a:prstGeom>
              <a:blipFill>
                <a:blip r:embed="rId4"/>
                <a:stretch>
                  <a:fillRect/>
                </a:stretch>
              </a:blipFill>
              <a:ln w="12700"/>
            </p:spPr>
            <p:txBody>
              <a:bodyPr/>
              <a:lstStyle/>
              <a:p>
                <a:r>
                  <a:rPr lang="zh-CN" altLang="en-US">
                    <a:noFill/>
                  </a:rPr>
                  <a:t> </a:t>
                </a:r>
              </a:p>
            </p:txBody>
          </p:sp>
        </mc:Fallback>
      </mc:AlternateContent>
      <p:sp>
        <p:nvSpPr>
          <p:cNvPr id="9" name="箭头: 下 8">
            <a:extLst>
              <a:ext uri="{FF2B5EF4-FFF2-40B4-BE49-F238E27FC236}">
                <a16:creationId xmlns:a16="http://schemas.microsoft.com/office/drawing/2014/main" id="{956B3B35-6D09-4790-AF59-6BD9CAA2674E}"/>
              </a:ext>
            </a:extLst>
          </p:cNvPr>
          <p:cNvSpPr/>
          <p:nvPr/>
        </p:nvSpPr>
        <p:spPr>
          <a:xfrm rot="-5400000">
            <a:off x="5600736" y="4084672"/>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99949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797E3-414A-4C75-A955-DF2BA71DA7DC}"/>
              </a:ext>
            </a:extLst>
          </p:cNvPr>
          <p:cNvSpPr>
            <a:spLocks noGrp="1"/>
          </p:cNvSpPr>
          <p:nvPr>
            <p:ph type="title"/>
          </p:nvPr>
        </p:nvSpPr>
        <p:spPr/>
        <p:txBody>
          <a:bodyPr/>
          <a:lstStyle/>
          <a:p>
            <a:r>
              <a:rPr lang="zh-CN" altLang="en-US" dirty="0"/>
              <a:t>多个约束优化求解</a:t>
            </a:r>
          </a:p>
        </p:txBody>
      </p:sp>
      <mc:AlternateContent xmlns:mc="http://schemas.openxmlformats.org/markup-compatibility/2006" xmlns:a14="http://schemas.microsoft.com/office/drawing/2010/main">
        <mc:Choice Requires="a14">
          <p:sp>
            <p:nvSpPr>
              <p:cNvPr id="27" name="内容占位符 26">
                <a:extLst>
                  <a:ext uri="{FF2B5EF4-FFF2-40B4-BE49-F238E27FC236}">
                    <a16:creationId xmlns:a16="http://schemas.microsoft.com/office/drawing/2014/main" id="{D78F39B3-BF83-4260-BEF3-853AA24769FC}"/>
                  </a:ext>
                </a:extLst>
              </p:cNvPr>
              <p:cNvSpPr>
                <a:spLocks noGrp="1"/>
              </p:cNvSpPr>
              <p:nvPr>
                <p:ph idx="1"/>
              </p:nvPr>
            </p:nvSpPr>
            <p:spPr/>
            <p:txBody>
              <a:bodyPr/>
              <a:lstStyle/>
              <a:p>
                <a14:m>
                  <m:oMath xmlns:m="http://schemas.openxmlformats.org/officeDocument/2006/math">
                    <m:r>
                      <a:rPr lang="en-US" altLang="zh-CN" i="1">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1</m:t>
                    </m:r>
                  </m:oMath>
                </a14:m>
                <a:r>
                  <a:rPr lang="zh-CN" altLang="en-US" dirty="0"/>
                  <a:t>个约束的情况</a:t>
                </a:r>
                <a:endParaRPr lang="en-US" altLang="zh-CN" b="0" i="1" dirty="0">
                  <a:latin typeface="Cambria Math" panose="02040503050406030204" pitchFamily="18" charset="0"/>
                </a:endParaRPr>
              </a:p>
              <a:p>
                <a:endParaRPr lang="en-US" altLang="zh-CN" b="0" i="1" dirty="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𝑀</m:t>
                    </m:r>
                  </m:oMath>
                </a14:m>
                <a:r>
                  <a:rPr lang="zh-CN" altLang="en-US" dirty="0"/>
                  <a:t>个约束的情况</a:t>
                </a:r>
                <a:endParaRPr lang="en-US" altLang="zh-CN" dirty="0"/>
              </a:p>
              <a:p>
                <a:pPr lvl="1"/>
                <a:r>
                  <a:rPr lang="zh-CN" altLang="en-US" dirty="0"/>
                  <a:t>解可能不存在</a:t>
                </a:r>
                <a:endParaRPr lang="en-US" altLang="zh-CN" dirty="0"/>
              </a:p>
              <a:p>
                <a:pPr lvl="1"/>
                <a:r>
                  <a:rPr lang="zh-CN" altLang="en-US" dirty="0"/>
                  <a:t>可能存在很多个解</a:t>
                </a:r>
                <a:endParaRPr lang="en-US" altLang="zh-CN" dirty="0"/>
              </a:p>
              <a:p>
                <a:pPr marL="457200" lvl="1" indent="0">
                  <a:buNone/>
                </a:pPr>
                <a:endParaRPr lang="en-US" altLang="zh-CN" dirty="0"/>
              </a:p>
              <a:p>
                <a:r>
                  <a:rPr lang="zh-CN" altLang="en-US" dirty="0"/>
                  <a:t>迭代法求解：</a:t>
                </a:r>
                <a:endParaRPr lang="en-US" altLang="zh-CN" dirty="0"/>
              </a:p>
              <a:p>
                <a:pPr lvl="1"/>
                <a:r>
                  <a:rPr lang="zh-CN" altLang="en-US" dirty="0"/>
                  <a:t>高斯</a:t>
                </a:r>
                <a:r>
                  <a:rPr lang="en-US" altLang="zh-CN" dirty="0"/>
                  <a:t>-</a:t>
                </a:r>
                <a:r>
                  <a:rPr lang="zh-CN" altLang="en-US" dirty="0"/>
                  <a:t>赛德尔迭代</a:t>
                </a:r>
                <a:endParaRPr lang="en-US" altLang="zh-CN" dirty="0"/>
              </a:p>
              <a:p>
                <a:pPr lvl="1"/>
                <a:r>
                  <a:rPr lang="zh-CN" altLang="en-US" dirty="0"/>
                  <a:t>雅可比迭代</a:t>
                </a:r>
                <a:endParaRPr lang="en-US" altLang="zh-CN" dirty="0"/>
              </a:p>
            </p:txBody>
          </p:sp>
        </mc:Choice>
        <mc:Fallback xmlns="">
          <p:sp>
            <p:nvSpPr>
              <p:cNvPr id="27" name="内容占位符 26">
                <a:extLst>
                  <a:ext uri="{FF2B5EF4-FFF2-40B4-BE49-F238E27FC236}">
                    <a16:creationId xmlns:a16="http://schemas.microsoft.com/office/drawing/2014/main" id="{D78F39B3-BF83-4260-BEF3-853AA24769FC}"/>
                  </a:ext>
                </a:extLst>
              </p:cNvPr>
              <p:cNvSpPr>
                <a:spLocks noGrp="1" noRot="1" noChangeAspect="1" noMove="1" noResize="1" noEditPoints="1" noAdjustHandles="1" noChangeArrowheads="1" noChangeShapeType="1" noTextEdit="1"/>
              </p:cNvSpPr>
              <p:nvPr>
                <p:ph idx="1"/>
              </p:nvPr>
            </p:nvSpPr>
            <p:spPr>
              <a:blipFill>
                <a:blip r:embed="rId3"/>
                <a:stretch>
                  <a:fillRect l="-1043" t="-1401" b="-2521"/>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2D30F0F3-D4E5-4610-AAFD-1A1B079769AD}"/>
              </a:ext>
            </a:extLst>
          </p:cNvPr>
          <p:cNvGrpSpPr/>
          <p:nvPr/>
        </p:nvGrpSpPr>
        <p:grpSpPr>
          <a:xfrm>
            <a:off x="8906289" y="3090148"/>
            <a:ext cx="2731871" cy="2195106"/>
            <a:chOff x="8799464" y="1696796"/>
            <a:chExt cx="2731871" cy="2195106"/>
          </a:xfrm>
        </p:grpSpPr>
        <p:grpSp>
          <p:nvGrpSpPr>
            <p:cNvPr id="10" name="组合 9">
              <a:extLst>
                <a:ext uri="{FF2B5EF4-FFF2-40B4-BE49-F238E27FC236}">
                  <a16:creationId xmlns:a16="http://schemas.microsoft.com/office/drawing/2014/main" id="{BA915AFA-8603-4759-8199-DC4EBD163668}"/>
                </a:ext>
              </a:extLst>
            </p:cNvPr>
            <p:cNvGrpSpPr/>
            <p:nvPr/>
          </p:nvGrpSpPr>
          <p:grpSpPr>
            <a:xfrm>
              <a:off x="9077191" y="1870540"/>
              <a:ext cx="1800000" cy="1800000"/>
              <a:chOff x="8600535" y="1633763"/>
              <a:chExt cx="1800000" cy="1800000"/>
            </a:xfrm>
          </p:grpSpPr>
          <p:cxnSp>
            <p:nvCxnSpPr>
              <p:cNvPr id="8" name="直接箭头连接符 7">
                <a:extLst>
                  <a:ext uri="{FF2B5EF4-FFF2-40B4-BE49-F238E27FC236}">
                    <a16:creationId xmlns:a16="http://schemas.microsoft.com/office/drawing/2014/main" id="{7C4EAE75-865C-4AB6-9499-8CFAD434913C}"/>
                  </a:ext>
                </a:extLst>
              </p:cNvPr>
              <p:cNvCxnSpPr/>
              <p:nvPr/>
            </p:nvCxnSpPr>
            <p:spPr>
              <a:xfrm>
                <a:off x="8600535" y="3429000"/>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4582B87C-A768-41FF-BAD6-92FA5B9DD736}"/>
                  </a:ext>
                </a:extLst>
              </p:cNvPr>
              <p:cNvCxnSpPr>
                <a:cxnSpLocks/>
              </p:cNvCxnSpPr>
              <p:nvPr/>
            </p:nvCxnSpPr>
            <p:spPr>
              <a:xfrm rot="-5400000">
                <a:off x="7705298" y="2533763"/>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D3A3DD61-2E75-4404-9086-11959CFADF6A}"/>
                </a:ext>
              </a:extLst>
            </p:cNvPr>
            <p:cNvCxnSpPr/>
            <p:nvPr/>
          </p:nvCxnSpPr>
          <p:spPr>
            <a:xfrm flipH="1">
              <a:off x="9224761" y="2318843"/>
              <a:ext cx="1509623" cy="785004"/>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41C05360-675E-4B28-862C-2EB3745D64F4}"/>
                </a:ext>
              </a:extLst>
            </p:cNvPr>
            <p:cNvCxnSpPr>
              <a:cxnSpLocks/>
            </p:cNvCxnSpPr>
            <p:nvPr/>
          </p:nvCxnSpPr>
          <p:spPr>
            <a:xfrm flipH="1" flipV="1">
              <a:off x="9342658" y="2578654"/>
              <a:ext cx="1270957" cy="82776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1F465EB-0D0D-4222-B5E4-FD829BCEF58B}"/>
                </a:ext>
              </a:extLst>
            </p:cNvPr>
            <p:cNvCxnSpPr>
              <a:cxnSpLocks/>
            </p:cNvCxnSpPr>
            <p:nvPr/>
          </p:nvCxnSpPr>
          <p:spPr>
            <a:xfrm flipV="1">
              <a:off x="10159290" y="2314082"/>
              <a:ext cx="0" cy="1114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C00ED60-1E0D-4CC8-89F1-89605BC7ADBD}"/>
                    </a:ext>
                  </a:extLst>
                </p:cNvPr>
                <p:cNvSpPr/>
                <p:nvPr/>
              </p:nvSpPr>
              <p:spPr>
                <a:xfrm>
                  <a:off x="10770453" y="3522570"/>
                  <a:ext cx="3776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𝑥</m:t>
                        </m:r>
                      </m:oMath>
                    </m:oMathPara>
                  </a14:m>
                  <a:endParaRPr lang="zh-CN" altLang="en-US" dirty="0">
                    <a:solidFill>
                      <a:schemeClr val="tx1"/>
                    </a:solidFill>
                  </a:endParaRPr>
                </a:p>
              </p:txBody>
            </p:sp>
          </mc:Choice>
          <mc:Fallback xmlns="">
            <p:sp>
              <p:nvSpPr>
                <p:cNvPr id="17" name="矩形 16">
                  <a:extLst>
                    <a:ext uri="{FF2B5EF4-FFF2-40B4-BE49-F238E27FC236}">
                      <a16:creationId xmlns:a16="http://schemas.microsoft.com/office/drawing/2014/main" id="{EC00ED60-1E0D-4CC8-89F1-89605BC7ADBD}"/>
                    </a:ext>
                  </a:extLst>
                </p:cNvPr>
                <p:cNvSpPr>
                  <a:spLocks noRot="1" noChangeAspect="1" noMove="1" noResize="1" noEditPoints="1" noAdjustHandles="1" noChangeArrowheads="1" noChangeShapeType="1" noTextEdit="1"/>
                </p:cNvSpPr>
                <p:nvPr/>
              </p:nvSpPr>
              <p:spPr>
                <a:xfrm>
                  <a:off x="10770453" y="3522570"/>
                  <a:ext cx="37760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002FE161-7CE6-4CB8-BDEB-3DB8510EA64E}"/>
                    </a:ext>
                  </a:extLst>
                </p:cNvPr>
                <p:cNvSpPr/>
                <p:nvPr/>
              </p:nvSpPr>
              <p:spPr>
                <a:xfrm>
                  <a:off x="8799464" y="1696796"/>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𝑦</m:t>
                        </m:r>
                      </m:oMath>
                    </m:oMathPara>
                  </a14:m>
                  <a:endParaRPr lang="zh-CN" altLang="en-US" dirty="0">
                    <a:solidFill>
                      <a:schemeClr val="tx1"/>
                    </a:solidFill>
                  </a:endParaRPr>
                </a:p>
              </p:txBody>
            </p:sp>
          </mc:Choice>
          <mc:Fallback xmlns="">
            <p:sp>
              <p:nvSpPr>
                <p:cNvPr id="18" name="矩形 17">
                  <a:extLst>
                    <a:ext uri="{FF2B5EF4-FFF2-40B4-BE49-F238E27FC236}">
                      <a16:creationId xmlns:a16="http://schemas.microsoft.com/office/drawing/2014/main" id="{002FE161-7CE6-4CB8-BDEB-3DB8510EA64E}"/>
                    </a:ext>
                  </a:extLst>
                </p:cNvPr>
                <p:cNvSpPr>
                  <a:spLocks noRot="1" noChangeAspect="1" noMove="1" noResize="1" noEditPoints="1" noAdjustHandles="1" noChangeArrowheads="1" noChangeShapeType="1" noTextEdit="1"/>
                </p:cNvSpPr>
                <p:nvPr/>
              </p:nvSpPr>
              <p:spPr>
                <a:xfrm>
                  <a:off x="8799464" y="1696796"/>
                  <a:ext cx="381002" cy="369332"/>
                </a:xfrm>
                <a:prstGeom prst="rect">
                  <a:avLst/>
                </a:prstGeom>
                <a:blipFill>
                  <a:blip r:embed="rId5"/>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5532EC3C-86AB-4394-AC83-7CA1DB5ABA33}"/>
                    </a:ext>
                  </a:extLst>
                </p:cNvPr>
                <p:cNvSpPr/>
                <p:nvPr/>
              </p:nvSpPr>
              <p:spPr>
                <a:xfrm>
                  <a:off x="8971010" y="2215968"/>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6"/>
                                </a:solidFill>
                                <a:latin typeface="Cambria Math" panose="02040503050406030204" pitchFamily="18" charset="0"/>
                              </a:rPr>
                            </m:ctrlPr>
                          </m:sSubPr>
                          <m:e>
                            <m:r>
                              <a:rPr lang="en-US" altLang="zh-CN" b="0" i="1" smtClean="0">
                                <a:solidFill>
                                  <a:schemeClr val="accent6"/>
                                </a:solidFill>
                                <a:latin typeface="Cambria Math" panose="02040503050406030204" pitchFamily="18" charset="0"/>
                              </a:rPr>
                              <m:t>𝐶</m:t>
                            </m:r>
                          </m:e>
                          <m:sub>
                            <m:r>
                              <a:rPr lang="en-US" altLang="zh-CN" b="0" i="1" smtClean="0">
                                <a:solidFill>
                                  <a:schemeClr val="accent6"/>
                                </a:solidFill>
                                <a:latin typeface="Cambria Math" panose="02040503050406030204" pitchFamily="18" charset="0"/>
                              </a:rPr>
                              <m:t>1</m:t>
                            </m:r>
                          </m:sub>
                        </m:sSub>
                        <m:r>
                          <a:rPr lang="en-US" altLang="zh-CN" b="0" i="1" smtClean="0">
                            <a:solidFill>
                              <a:schemeClr val="accent6"/>
                            </a:solidFill>
                            <a:latin typeface="Cambria Math" panose="02040503050406030204" pitchFamily="18" charset="0"/>
                          </a:rPr>
                          <m:t>=0</m:t>
                        </m:r>
                      </m:oMath>
                    </m:oMathPara>
                  </a14:m>
                  <a:endParaRPr lang="zh-CN" altLang="en-US" dirty="0">
                    <a:solidFill>
                      <a:schemeClr val="accent6"/>
                    </a:solidFill>
                  </a:endParaRPr>
                </a:p>
              </p:txBody>
            </p:sp>
          </mc:Choice>
          <mc:Fallback xmlns="">
            <p:sp>
              <p:nvSpPr>
                <p:cNvPr id="20" name="矩形 19">
                  <a:extLst>
                    <a:ext uri="{FF2B5EF4-FFF2-40B4-BE49-F238E27FC236}">
                      <a16:creationId xmlns:a16="http://schemas.microsoft.com/office/drawing/2014/main" id="{5532EC3C-86AB-4394-AC83-7CA1DB5ABA33}"/>
                    </a:ext>
                  </a:extLst>
                </p:cNvPr>
                <p:cNvSpPr>
                  <a:spLocks noRot="1" noChangeAspect="1" noMove="1" noResize="1" noEditPoints="1" noAdjustHandles="1" noChangeArrowheads="1" noChangeShapeType="1" noTextEdit="1"/>
                </p:cNvSpPr>
                <p:nvPr/>
              </p:nvSpPr>
              <p:spPr>
                <a:xfrm>
                  <a:off x="8971010" y="2215968"/>
                  <a:ext cx="903132"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655F9CAE-9332-40D1-8792-9EFB2913D458}"/>
                    </a:ext>
                  </a:extLst>
                </p:cNvPr>
                <p:cNvSpPr/>
                <p:nvPr/>
              </p:nvSpPr>
              <p:spPr>
                <a:xfrm>
                  <a:off x="9831252" y="1939839"/>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𝐶</m:t>
                            </m:r>
                          </m:e>
                          <m:sub>
                            <m:r>
                              <a:rPr lang="en-US" altLang="zh-CN" b="0" i="1" smtClean="0">
                                <a:solidFill>
                                  <a:schemeClr val="accent1"/>
                                </a:solidFill>
                                <a:latin typeface="Cambria Math" panose="02040503050406030204" pitchFamily="18" charset="0"/>
                              </a:rPr>
                              <m:t>2</m:t>
                            </m:r>
                          </m:sub>
                        </m:sSub>
                        <m:r>
                          <a:rPr lang="en-US" altLang="zh-CN" b="0" i="1" smtClean="0">
                            <a:solidFill>
                              <a:schemeClr val="accent1"/>
                            </a:solidFill>
                            <a:latin typeface="Cambria Math" panose="02040503050406030204" pitchFamily="18" charset="0"/>
                          </a:rPr>
                          <m:t>=0</m:t>
                        </m:r>
                      </m:oMath>
                    </m:oMathPara>
                  </a14:m>
                  <a:endParaRPr lang="zh-CN" altLang="en-US" dirty="0">
                    <a:solidFill>
                      <a:schemeClr val="accent1"/>
                    </a:solidFill>
                  </a:endParaRPr>
                </a:p>
              </p:txBody>
            </p:sp>
          </mc:Choice>
          <mc:Fallback xmlns="">
            <p:sp>
              <p:nvSpPr>
                <p:cNvPr id="21" name="矩形 20">
                  <a:extLst>
                    <a:ext uri="{FF2B5EF4-FFF2-40B4-BE49-F238E27FC236}">
                      <a16:creationId xmlns:a16="http://schemas.microsoft.com/office/drawing/2014/main" id="{655F9CAE-9332-40D1-8792-9EFB2913D458}"/>
                    </a:ext>
                  </a:extLst>
                </p:cNvPr>
                <p:cNvSpPr>
                  <a:spLocks noRot="1" noChangeAspect="1" noMove="1" noResize="1" noEditPoints="1" noAdjustHandles="1" noChangeArrowheads="1" noChangeShapeType="1" noTextEdit="1"/>
                </p:cNvSpPr>
                <p:nvPr/>
              </p:nvSpPr>
              <p:spPr>
                <a:xfrm>
                  <a:off x="9831252" y="1939839"/>
                  <a:ext cx="903132"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B386287-010C-418F-9A86-1AA7B29BF277}"/>
                    </a:ext>
                  </a:extLst>
                </p:cNvPr>
                <p:cNvSpPr/>
                <p:nvPr/>
              </p:nvSpPr>
              <p:spPr>
                <a:xfrm>
                  <a:off x="10628203" y="2093547"/>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𝐶</m:t>
                            </m:r>
                          </m:e>
                          <m:sub>
                            <m:r>
                              <a:rPr lang="en-US" altLang="zh-CN" b="0" i="1" smtClean="0">
                                <a:solidFill>
                                  <a:schemeClr val="accent2"/>
                                </a:solidFill>
                                <a:latin typeface="Cambria Math" panose="02040503050406030204" pitchFamily="18" charset="0"/>
                              </a:rPr>
                              <m:t>3</m:t>
                            </m:r>
                          </m:sub>
                        </m:sSub>
                        <m:r>
                          <a:rPr lang="en-US" altLang="zh-CN" b="0" i="1" smtClean="0">
                            <a:solidFill>
                              <a:schemeClr val="accent2"/>
                            </a:solidFill>
                            <a:latin typeface="Cambria Math" panose="02040503050406030204" pitchFamily="18" charset="0"/>
                          </a:rPr>
                          <m:t>=0</m:t>
                        </m:r>
                      </m:oMath>
                    </m:oMathPara>
                  </a14:m>
                  <a:endParaRPr lang="zh-CN" altLang="en-US" dirty="0">
                    <a:solidFill>
                      <a:schemeClr val="accent2"/>
                    </a:solidFill>
                  </a:endParaRPr>
                </a:p>
              </p:txBody>
            </p:sp>
          </mc:Choice>
          <mc:Fallback xmlns="">
            <p:sp>
              <p:nvSpPr>
                <p:cNvPr id="22" name="矩形 21">
                  <a:extLst>
                    <a:ext uri="{FF2B5EF4-FFF2-40B4-BE49-F238E27FC236}">
                      <a16:creationId xmlns:a16="http://schemas.microsoft.com/office/drawing/2014/main" id="{5B386287-010C-418F-9A86-1AA7B29BF277}"/>
                    </a:ext>
                  </a:extLst>
                </p:cNvPr>
                <p:cNvSpPr>
                  <a:spLocks noRot="1" noChangeAspect="1" noMove="1" noResize="1" noEditPoints="1" noAdjustHandles="1" noChangeArrowheads="1" noChangeShapeType="1" noTextEdit="1"/>
                </p:cNvSpPr>
                <p:nvPr/>
              </p:nvSpPr>
              <p:spPr>
                <a:xfrm>
                  <a:off x="10628203" y="2093547"/>
                  <a:ext cx="903132" cy="369332"/>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2E1131BE-9A9D-4B96-A297-3BE5BD32E87F}"/>
                  </a:ext>
                </a:extLst>
              </p:cNvPr>
              <p:cNvSpPr/>
              <p:nvPr/>
            </p:nvSpPr>
            <p:spPr>
              <a:xfrm>
                <a:off x="5678977" y="3061349"/>
                <a:ext cx="3045941" cy="1344086"/>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altLang="zh-CN" sz="2000" b="1" i="1" smtClean="0">
                              <a:solidFill>
                                <a:srgbClr val="C00000"/>
                              </a:solidFill>
                              <a:latin typeface="Cambria Math" panose="02040503050406030204" pitchFamily="18" charset="0"/>
                              <a:ea typeface="Cambria Math" panose="02040503050406030204" pitchFamily="18" charset="0"/>
                            </a:rPr>
                          </m:ctrlPr>
                        </m:eqArrPr>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𝟏</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i="1" smtClean="0">
                                  <a:latin typeface="Cambria Math" panose="02040503050406030204" pitchFamily="18" charset="0"/>
                                  <a:ea typeface="Cambria Math" panose="02040503050406030204" pitchFamily="18" charset="0"/>
                                </a:rPr>
                                <m:t>1</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1</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𝟐</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2</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2</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r>
                            <a:rPr lang="en-US" altLang="zh-CN" sz="2000" i="1" smtClean="0">
                              <a:solidFill>
                                <a:schemeClr val="tx1"/>
                              </a:solidFill>
                              <a:latin typeface="Cambria Math" panose="02040503050406030204" pitchFamily="18" charset="0"/>
                              <a:ea typeface="Cambria Math" panose="02040503050406030204" pitchFamily="18" charset="0"/>
                            </a:rPr>
                            <m:t>⋮</m:t>
                          </m:r>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𝑴</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𝑀</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b="0" i="1" smtClean="0">
                                  <a:latin typeface="Cambria Math" panose="02040503050406030204" pitchFamily="18" charset="0"/>
                                  <a:ea typeface="Cambria Math" panose="02040503050406030204" pitchFamily="18" charset="0"/>
                                </a:rPr>
                                <m:t>𝑀</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qArr>
                    </m:oMath>
                  </m:oMathPara>
                </a14:m>
                <a:endParaRPr lang="zh-CN" altLang="en-US" sz="2000" dirty="0"/>
              </a:p>
            </p:txBody>
          </p:sp>
        </mc:Choice>
        <mc:Fallback xmlns="">
          <p:sp>
            <p:nvSpPr>
              <p:cNvPr id="25" name="矩形 24">
                <a:extLst>
                  <a:ext uri="{FF2B5EF4-FFF2-40B4-BE49-F238E27FC236}">
                    <a16:creationId xmlns:a16="http://schemas.microsoft.com/office/drawing/2014/main" id="{2E1131BE-9A9D-4B96-A297-3BE5BD32E87F}"/>
                  </a:ext>
                </a:extLst>
              </p:cNvPr>
              <p:cNvSpPr>
                <a:spLocks noRot="1" noChangeAspect="1" noMove="1" noResize="1" noEditPoints="1" noAdjustHandles="1" noChangeArrowheads="1" noChangeShapeType="1" noTextEdit="1"/>
              </p:cNvSpPr>
              <p:nvPr/>
            </p:nvSpPr>
            <p:spPr>
              <a:xfrm>
                <a:off x="5678977" y="3061349"/>
                <a:ext cx="3045941" cy="1344086"/>
              </a:xfrm>
              <a:prstGeom prst="rect">
                <a:avLst/>
              </a:prstGeom>
              <a:blipFill>
                <a:blip r:embed="rId9"/>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23ED4BF2-4B57-4709-8A13-FFDA876A62DF}"/>
                  </a:ext>
                </a:extLst>
              </p:cNvPr>
              <p:cNvSpPr/>
              <p:nvPr/>
            </p:nvSpPr>
            <p:spPr>
              <a:xfrm>
                <a:off x="8906289" y="1893228"/>
                <a:ext cx="1133831" cy="777072"/>
              </a:xfrm>
              <a:prstGeom prst="rect">
                <a:avLst/>
              </a:prstGeom>
              <a:noFill/>
              <a:ln w="9525" cap="flat" cmpd="sng" algn="ctr">
                <a:solidFill>
                  <a:srgbClr val="C00000"/>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chemeClr val="tx1"/>
                          </a:solidFill>
                          <a:latin typeface="Cambria Math" panose="02040503050406030204" pitchFamily="18" charset="0"/>
                          <a:ea typeface="Cambria Math" panose="02040503050406030204" pitchFamily="18" charset="0"/>
                        </a:rPr>
                        <m:t>∆</m:t>
                      </m:r>
                      <m:r>
                        <a:rPr lang="en-US" altLang="zh-CN" sz="1400" b="1" i="1">
                          <a:solidFill>
                            <a:schemeClr val="tx1"/>
                          </a:solidFill>
                          <a:latin typeface="Cambria Math" panose="02040503050406030204" pitchFamily="18" charset="0"/>
                          <a:ea typeface="Cambria Math" panose="02040503050406030204" pitchFamily="18" charset="0"/>
                        </a:rPr>
                        <m:t>𝒑</m:t>
                      </m:r>
                      <m:r>
                        <a:rPr lang="en-US" altLang="zh-CN" sz="1400" b="1" i="1">
                          <a:solidFill>
                            <a:schemeClr val="tx1"/>
                          </a:solidFill>
                          <a:latin typeface="Cambria Math" panose="02040503050406030204" pitchFamily="18" charset="0"/>
                          <a:ea typeface="Cambria Math" panose="02040503050406030204" pitchFamily="18" charset="0"/>
                        </a:rPr>
                        <m:t>=</m:t>
                      </m:r>
                      <m:d>
                        <m:dPr>
                          <m:begChr m:val="["/>
                          <m:endChr m:val="]"/>
                          <m:ctrlPr>
                            <a:rPr lang="en-US" altLang="zh-CN" sz="1400" b="1" i="1">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1400" b="1" i="1">
                                  <a:solidFill>
                                    <a:schemeClr val="tx1"/>
                                  </a:solidFill>
                                  <a:latin typeface="Cambria Math" panose="02040503050406030204" pitchFamily="18" charset="0"/>
                                  <a:ea typeface="Cambria Math" panose="02040503050406030204" pitchFamily="18" charset="0"/>
                                </a:rPr>
                              </m:ctrlPr>
                            </m:mP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1</m:t>
                                    </m:r>
                                  </m:sub>
                                </m:sSub>
                              </m:e>
                            </m:mr>
                            <m:mr>
                              <m:e>
                                <m:r>
                                  <a:rPr lang="en-US" altLang="zh-CN" sz="1400" i="1">
                                    <a:solidFill>
                                      <a:schemeClr val="tx1"/>
                                    </a:solidFill>
                                    <a:latin typeface="Cambria Math" panose="02040503050406030204" pitchFamily="18" charset="0"/>
                                    <a:ea typeface="Cambria Math" panose="02040503050406030204" pitchFamily="18" charset="0"/>
                                  </a:rPr>
                                  <m:t>⋮</m:t>
                                </m:r>
                              </m:e>
                            </m:m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𝑛</m:t>
                                    </m:r>
                                  </m:sub>
                                </m:sSub>
                              </m:e>
                            </m:mr>
                          </m:m>
                        </m:e>
                      </m:d>
                    </m:oMath>
                  </m:oMathPara>
                </a14:m>
                <a:endParaRPr lang="zh-CN" altLang="en-US" sz="1400" b="1" dirty="0">
                  <a:solidFill>
                    <a:schemeClr val="tx1"/>
                  </a:solidFill>
                </a:endParaRPr>
              </a:p>
            </p:txBody>
          </p:sp>
        </mc:Choice>
        <mc:Fallback xmlns="">
          <p:sp>
            <p:nvSpPr>
              <p:cNvPr id="30" name="矩形 29">
                <a:extLst>
                  <a:ext uri="{FF2B5EF4-FFF2-40B4-BE49-F238E27FC236}">
                    <a16:creationId xmlns:a16="http://schemas.microsoft.com/office/drawing/2014/main" id="{23ED4BF2-4B57-4709-8A13-FFDA876A62DF}"/>
                  </a:ext>
                </a:extLst>
              </p:cNvPr>
              <p:cNvSpPr>
                <a:spLocks noRot="1" noChangeAspect="1" noMove="1" noResize="1" noEditPoints="1" noAdjustHandles="1" noChangeArrowheads="1" noChangeShapeType="1" noTextEdit="1"/>
              </p:cNvSpPr>
              <p:nvPr/>
            </p:nvSpPr>
            <p:spPr>
              <a:xfrm>
                <a:off x="8906289" y="1893228"/>
                <a:ext cx="1133831" cy="777072"/>
              </a:xfrm>
              <a:prstGeom prst="rect">
                <a:avLst/>
              </a:prstGeom>
              <a:blipFill>
                <a:blip r:embed="rId10"/>
                <a:stretch>
                  <a:fillRect/>
                </a:stretch>
              </a:blipFill>
              <a:ln w="9525" cap="flat" cmpd="sng" algn="ctr">
                <a:solidFill>
                  <a:srgbClr val="C00000"/>
                </a:solidFill>
                <a:prstDash val="lgDash"/>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84647F0A-777D-47C3-AC65-924D66AE092D}"/>
                  </a:ext>
                </a:extLst>
              </p:cNvPr>
              <p:cNvSpPr/>
              <p:nvPr/>
            </p:nvSpPr>
            <p:spPr>
              <a:xfrm>
                <a:off x="5670938" y="1901801"/>
                <a:ext cx="3045940" cy="400110"/>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m:t>
                      </m:r>
                      <m:r>
                        <m:rPr>
                          <m:sty m:val="p"/>
                        </m:rPr>
                        <a:rPr lang="el-GR" altLang="zh-CN" sz="2000" i="1">
                          <a:latin typeface="Cambria Math" panose="02040503050406030204" pitchFamily="18" charset="0"/>
                          <a:ea typeface="Cambria Math" panose="02040503050406030204" pitchFamily="18" charset="0"/>
                        </a:rPr>
                        <m:t>λ</m:t>
                      </m:r>
                      <m:sSup>
                        <m:sSupPr>
                          <m:ctrlPr>
                            <a:rPr lang="el-GR" altLang="zh-CN" sz="2000" i="1">
                              <a:latin typeface="Cambria Math" panose="02040503050406030204" pitchFamily="18" charset="0"/>
                              <a:ea typeface="Cambria Math" panose="02040503050406030204" pitchFamily="18" charset="0"/>
                            </a:rPr>
                          </m:ctrlPr>
                        </m:sSupPr>
                        <m:e>
                          <m:r>
                            <a:rPr lang="en-US" altLang="zh-CN" sz="2000" b="1" i="1">
                              <a:latin typeface="Cambria Math" panose="02040503050406030204" pitchFamily="18" charset="0"/>
                              <a:ea typeface="Cambria Math" panose="02040503050406030204" pitchFamily="18" charset="0"/>
                            </a:rPr>
                            <m:t>𝑴</m:t>
                          </m:r>
                        </m:e>
                        <m:sup>
                          <m:r>
                            <a:rPr lang="en-US" altLang="zh-CN" sz="2000" i="1">
                              <a:latin typeface="Cambria Math" panose="02040503050406030204" pitchFamily="18" charset="0"/>
                              <a:ea typeface="Cambria Math" panose="02040503050406030204" pitchFamily="18" charset="0"/>
                            </a:rPr>
                            <m:t>−1</m:t>
                          </m:r>
                        </m:sup>
                      </m:sSup>
                      <m:r>
                        <m:rPr>
                          <m:sty m:val="p"/>
                        </m:rPr>
                        <a:rPr lang="el-GR"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𝐶</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𝒑</m:t>
                          </m:r>
                        </m:e>
                      </m:d>
                    </m:oMath>
                  </m:oMathPara>
                </a14:m>
                <a:endParaRPr lang="zh-CN" altLang="en-US" sz="2000" dirty="0"/>
              </a:p>
            </p:txBody>
          </p:sp>
        </mc:Choice>
        <mc:Fallback xmlns="">
          <p:sp>
            <p:nvSpPr>
              <p:cNvPr id="37" name="矩形 36">
                <a:extLst>
                  <a:ext uri="{FF2B5EF4-FFF2-40B4-BE49-F238E27FC236}">
                    <a16:creationId xmlns:a16="http://schemas.microsoft.com/office/drawing/2014/main" id="{84647F0A-777D-47C3-AC65-924D66AE092D}"/>
                  </a:ext>
                </a:extLst>
              </p:cNvPr>
              <p:cNvSpPr>
                <a:spLocks noRot="1" noChangeAspect="1" noMove="1" noResize="1" noEditPoints="1" noAdjustHandles="1" noChangeArrowheads="1" noChangeShapeType="1" noTextEdit="1"/>
              </p:cNvSpPr>
              <p:nvPr/>
            </p:nvSpPr>
            <p:spPr>
              <a:xfrm>
                <a:off x="5670938" y="1901801"/>
                <a:ext cx="3045940" cy="400110"/>
              </a:xfrm>
              <a:prstGeom prst="rect">
                <a:avLst/>
              </a:prstGeom>
              <a:blipFill>
                <a:blip r:embed="rId11"/>
                <a:stretch>
                  <a:fillRect b="-58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51061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7"/>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7">
                                            <p:txEl>
                                              <p:pRg st="3" end="3"/>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P spid="3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b="1" dirty="0">
                <a:solidFill>
                  <a:schemeClr val="accent1"/>
                </a:solidFill>
              </a:rPr>
              <a:t>流体基础</a:t>
            </a:r>
            <a:endParaRPr kumimoji="1" lang="en-US" altLang="zh-CN" b="1" dirty="0">
              <a:solidFill>
                <a:schemeClr val="accent1"/>
              </a:solidFill>
            </a:endParaRPr>
          </a:p>
          <a:p>
            <a:r>
              <a:rPr kumimoji="1" lang="zh-CN" altLang="en-US" dirty="0"/>
              <a:t>基于力的流体模拟</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16725844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约束求解器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a:xfrm>
                <a:off x="838200" y="1918852"/>
                <a:ext cx="7045597" cy="4351338"/>
              </a:xfrm>
            </p:spPr>
            <p:txBody>
              <a:bodyPr>
                <a:normAutofit fontScale="925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a14:m>
                <a:r>
                  <a:rPr lang="zh-CN" altLang="en-US" sz="1900" dirty="0"/>
                  <a:t>（</a:t>
                </a:r>
                <a:r>
                  <a:rPr lang="en-US" altLang="zh-CN" sz="1900" dirty="0"/>
                  <a:t> </a:t>
                </a:r>
                <a14:m>
                  <m:oMath xmlns:m="http://schemas.openxmlformats.org/officeDocument/2006/math">
                    <m:sSub>
                      <m:sSubPr>
                        <m:ctrlPr>
                          <a:rPr lang="en-US" altLang="zh-CN" sz="1900" i="1" smtClean="0">
                            <a:solidFill>
                              <a:srgbClr val="C00000"/>
                            </a:solidFill>
                            <a:latin typeface="Cambria Math" panose="02040503050406030204" pitchFamily="18" charset="0"/>
                          </a:rPr>
                        </m:ctrlPr>
                      </m:sSubPr>
                      <m:e>
                        <m:r>
                          <a:rPr lang="en-US" altLang="zh-CN" sz="1900" i="1">
                            <a:solidFill>
                              <a:srgbClr val="C00000"/>
                            </a:solidFill>
                            <a:latin typeface="Cambria Math" panose="02040503050406030204" pitchFamily="18" charset="0"/>
                          </a:rPr>
                          <m:t>𝑛</m:t>
                        </m:r>
                      </m:e>
                      <m:sub>
                        <m:r>
                          <a:rPr lang="en-US" altLang="zh-CN" sz="1900" i="1">
                            <a:solidFill>
                              <a:srgbClr val="C00000"/>
                            </a:solidFill>
                            <a:latin typeface="Cambria Math" panose="02040503050406030204" pitchFamily="18" charset="0"/>
                          </a:rPr>
                          <m:t>𝑖</m:t>
                        </m:r>
                      </m:sub>
                    </m:sSub>
                  </m:oMath>
                </a14:m>
                <a:r>
                  <a:rPr lang="zh-CN" altLang="en-US" sz="1900" dirty="0"/>
                  <a:t>为影响</a:t>
                </a:r>
                <a14:m>
                  <m:oMath xmlns:m="http://schemas.openxmlformats.org/officeDocument/2006/math">
                    <m:r>
                      <a:rPr lang="en-US" altLang="zh-CN" sz="2000" i="1">
                        <a:latin typeface="Cambria Math" panose="02040503050406030204" pitchFamily="18" charset="0"/>
                      </a:rPr>
                      <m:t>𝑖</m:t>
                    </m:r>
                  </m:oMath>
                </a14:m>
                <a:r>
                  <a:rPr lang="zh-CN" altLang="en-US" sz="1900" dirty="0"/>
                  <a:t>的粒子数）</a:t>
                </a:r>
                <a:endParaRPr lang="en-US" altLang="zh-CN" sz="1900"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solidFill>
                              <a:srgbClr val="C00000"/>
                            </a:solidFill>
                            <a:latin typeface="Cambria Math" panose="02040503050406030204" pitchFamily="18" charset="0"/>
                          </a:rPr>
                        </m:ctrlPr>
                      </m:fPr>
                      <m:num>
                        <m:r>
                          <m:rPr>
                            <m:sty m:val="p"/>
                          </m:rPr>
                          <a:rPr lang="el-GR" altLang="zh-CN" b="0" i="1" smtClean="0">
                            <a:solidFill>
                              <a:srgbClr val="C00000"/>
                            </a:solidFill>
                            <a:latin typeface="Cambria Math" panose="02040503050406030204" pitchFamily="18" charset="0"/>
                          </a:rPr>
                          <m:t>ω</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solidFill>
                          <a:srgbClr val="C00000"/>
                        </a:solidFill>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xmlns="">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xfrm>
                <a:off x="838200" y="1918852"/>
                <a:ext cx="7045597" cy="4351338"/>
              </a:xfrm>
              <a:blipFill>
                <a:blip r:embed="rId3"/>
                <a:stretch>
                  <a:fillRect l="-1441" t="-1458" r="-3964"/>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3251803-4B6B-44CB-B459-91BD85CE542E}"/>
              </a:ext>
            </a:extLst>
          </p:cNvPr>
          <p:cNvPicPr>
            <a:picLocks noChangeAspect="1"/>
          </p:cNvPicPr>
          <p:nvPr/>
        </p:nvPicPr>
        <p:blipFill>
          <a:blip r:embed="rId4"/>
          <a:stretch>
            <a:fillRect/>
          </a:stretch>
        </p:blipFill>
        <p:spPr>
          <a:xfrm>
            <a:off x="7883797" y="4094521"/>
            <a:ext cx="3552826" cy="1849534"/>
          </a:xfrm>
          <a:prstGeom prst="rect">
            <a:avLst/>
          </a:prstGeom>
        </p:spPr>
      </p:pic>
      <p:pic>
        <p:nvPicPr>
          <p:cNvPr id="5" name="图片 4">
            <a:extLst>
              <a:ext uri="{FF2B5EF4-FFF2-40B4-BE49-F238E27FC236}">
                <a16:creationId xmlns:a16="http://schemas.microsoft.com/office/drawing/2014/main" id="{66AD1D42-CB37-4C58-8C1A-1F30B67EAD03}"/>
              </a:ext>
            </a:extLst>
          </p:cNvPr>
          <p:cNvPicPr>
            <a:picLocks noChangeAspect="1"/>
          </p:cNvPicPr>
          <p:nvPr/>
        </p:nvPicPr>
        <p:blipFill>
          <a:blip r:embed="rId5"/>
          <a:stretch>
            <a:fillRect/>
          </a:stretch>
        </p:blipFill>
        <p:spPr>
          <a:xfrm>
            <a:off x="7883797" y="1973442"/>
            <a:ext cx="3552825" cy="1838325"/>
          </a:xfrm>
          <a:prstGeom prst="rect">
            <a:avLst/>
          </a:prstGeom>
        </p:spPr>
      </p:pic>
    </p:spTree>
    <p:extLst>
      <p:ext uri="{BB962C8B-B14F-4D97-AF65-F5344CB8AC3E}">
        <p14:creationId xmlns:p14="http://schemas.microsoft.com/office/powerpoint/2010/main" val="102590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a:p>
            <a:pPr lvl="1"/>
            <a:r>
              <a:rPr kumimoji="1" lang="en-US" altLang="zh-CN" dirty="0">
                <a:solidFill>
                  <a:schemeClr val="accent3"/>
                </a:solidFill>
              </a:rPr>
              <a:t>Position</a:t>
            </a:r>
            <a:r>
              <a:rPr kumimoji="1" lang="zh-CN" altLang="en-US" dirty="0">
                <a:solidFill>
                  <a:schemeClr val="accent3"/>
                </a:solidFill>
              </a:rPr>
              <a:t> </a:t>
            </a:r>
            <a:r>
              <a:rPr kumimoji="1" lang="en-US" altLang="zh-CN" dirty="0">
                <a:solidFill>
                  <a:schemeClr val="accent3"/>
                </a:solidFill>
              </a:rPr>
              <a:t>Based</a:t>
            </a:r>
            <a:r>
              <a:rPr kumimoji="1" lang="zh-CN" altLang="en-US" dirty="0">
                <a:solidFill>
                  <a:schemeClr val="accent3"/>
                </a:solidFill>
              </a:rPr>
              <a:t> </a:t>
            </a:r>
            <a:r>
              <a:rPr kumimoji="1" lang="en-US" altLang="zh-CN" dirty="0">
                <a:solidFill>
                  <a:schemeClr val="accent3"/>
                </a:solidFill>
              </a:rPr>
              <a:t>Dynamics</a:t>
            </a:r>
          </a:p>
          <a:p>
            <a:pPr lvl="1"/>
            <a:r>
              <a:rPr kumimoji="1" lang="en-US" altLang="zh-CN" b="1" dirty="0">
                <a:solidFill>
                  <a:schemeClr val="accent1"/>
                </a:solidFill>
              </a:rPr>
              <a:t>Position</a:t>
            </a:r>
            <a:r>
              <a:rPr kumimoji="1" lang="zh-CN" altLang="en-US" b="1" dirty="0">
                <a:solidFill>
                  <a:schemeClr val="accent1"/>
                </a:solidFill>
              </a:rPr>
              <a:t> </a:t>
            </a:r>
            <a:r>
              <a:rPr kumimoji="1" lang="en-US" altLang="zh-CN" b="1" dirty="0">
                <a:solidFill>
                  <a:schemeClr val="accent1"/>
                </a:solidFill>
              </a:rPr>
              <a:t>Based</a:t>
            </a:r>
            <a:r>
              <a:rPr kumimoji="1" lang="zh-CN" altLang="en-US" b="1" dirty="0">
                <a:solidFill>
                  <a:schemeClr val="accent1"/>
                </a:solidFill>
              </a:rPr>
              <a:t> </a:t>
            </a:r>
            <a:r>
              <a:rPr kumimoji="1" lang="en-US" altLang="zh-CN" b="1" dirty="0">
                <a:solidFill>
                  <a:schemeClr val="accent1"/>
                </a:solidFill>
              </a:rPr>
              <a:t>Fluid</a:t>
            </a:r>
          </a:p>
        </p:txBody>
      </p:sp>
    </p:spTree>
    <p:extLst>
      <p:ext uri="{BB962C8B-B14F-4D97-AF65-F5344CB8AC3E}">
        <p14:creationId xmlns:p14="http://schemas.microsoft.com/office/powerpoint/2010/main" val="23327074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p>
              <a:p>
                <a:r>
                  <a:rPr lang="zh-CN" altLang="en-US" dirty="0"/>
                  <a:t>怎么求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oMath>
                </a14:m>
                <a:r>
                  <a:rPr lang="en-US" altLang="zh-CN" dirty="0"/>
                  <a:t> ?</a:t>
                </a:r>
              </a:p>
              <a:p>
                <a:pPr lvl="1"/>
                <a:r>
                  <a:rPr lang="zh-CN" altLang="en-US" dirty="0">
                    <a:solidFill>
                      <a:schemeClr val="accent1"/>
                    </a:solidFill>
                  </a:rPr>
                  <a:t>物理量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pPr lvl="1"/>
                <a:r>
                  <a:rPr lang="zh-CN" altLang="en-US" dirty="0"/>
                  <a:t>密度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r>
                      <a:rPr lang="en-US" altLang="zh-CN" b="0" i="1" smtClean="0">
                        <a:latin typeface="Cambria Math" panose="02040503050406030204" pitchFamily="18" charset="0"/>
                      </a:rPr>
                      <m:t>=</m:t>
                    </m:r>
                  </m:oMath>
                </a14:m>
                <a:r>
                  <a:rPr lang="en-US" altLang="zh-CN" dirty="0"/>
                  <a:t> </a:t>
                </a:r>
                <a14:m>
                  <m:oMath xmlns:m="http://schemas.openxmlformats.org/officeDocument/2006/math">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r>
                  <a:rPr lang="zh-CN" altLang="en-US" dirty="0"/>
                  <a:t>梯度：</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oMath>
                </a14:m>
                <a:r>
                  <a:rPr lang="zh-CN" altLang="en-US" dirty="0"/>
                  <a:t> </a:t>
                </a:r>
                <a:r>
                  <a:rPr lang="en-US" altLang="zh-CN" sz="2000" dirty="0"/>
                  <a:t>(</a:t>
                </a:r>
                <a14:m>
                  <m:oMath xmlns:m="http://schemas.openxmlformats.org/officeDocument/2006/math">
                    <m:r>
                      <a:rPr lang="en-US" altLang="zh-CN" sz="2000" b="0" i="1" dirty="0" smtClean="0">
                        <a:solidFill>
                          <a:srgbClr val="C00000"/>
                        </a:solidFill>
                        <a:latin typeface="Cambria Math" panose="02040503050406030204" pitchFamily="18" charset="0"/>
                      </a:rPr>
                      <m:t>𝑘</m:t>
                    </m:r>
                    <m:r>
                      <a:rPr lang="en-US" altLang="zh-CN" sz="2000" b="0" i="1" dirty="0" smtClean="0">
                        <a:solidFill>
                          <a:srgbClr val="C00000"/>
                        </a:solidFill>
                        <a:latin typeface="Cambria Math" panose="02040503050406030204" pitchFamily="18" charset="0"/>
                      </a:rPr>
                      <m:t> </m:t>
                    </m:r>
                    <m:r>
                      <a:rPr lang="zh-CN" altLang="en-US" sz="2000" i="1" dirty="0">
                        <a:solidFill>
                          <a:srgbClr val="C00000"/>
                        </a:solidFill>
                        <a:latin typeface="Cambria Math" panose="02040503050406030204" pitchFamily="18" charset="0"/>
                      </a:rPr>
                      <m:t>包括</m:t>
                    </m:r>
                    <m:r>
                      <a:rPr lang="zh-CN" altLang="en-US" sz="2000" i="1" dirty="0" smtClean="0">
                        <a:solidFill>
                          <a:srgbClr val="C00000"/>
                        </a:solidFill>
                        <a:latin typeface="Cambria Math" panose="02040503050406030204" pitchFamily="18" charset="0"/>
                      </a:rPr>
                      <m:t>自身</m:t>
                    </m:r>
                  </m:oMath>
                </a14:m>
                <a:r>
                  <a:rPr lang="zh-CN" altLang="en-US" sz="2000" dirty="0">
                    <a:solidFill>
                      <a:srgbClr val="C00000"/>
                    </a:solidFill>
                  </a:rPr>
                  <a:t> </a:t>
                </a:r>
                <a14:m>
                  <m:oMath xmlns:m="http://schemas.openxmlformats.org/officeDocument/2006/math">
                    <m:r>
                      <a:rPr lang="en-US" altLang="zh-CN" sz="2000" b="0" i="1" dirty="0" smtClean="0">
                        <a:solidFill>
                          <a:srgbClr val="C00000"/>
                        </a:solidFill>
                        <a:latin typeface="Cambria Math" panose="02040503050406030204" pitchFamily="18" charset="0"/>
                      </a:rPr>
                      <m:t>𝑖</m:t>
                    </m:r>
                  </m:oMath>
                </a14:m>
                <a:r>
                  <a:rPr lang="zh-CN" altLang="en-US" sz="2000" dirty="0">
                    <a:solidFill>
                      <a:srgbClr val="C00000"/>
                    </a:solidFill>
                  </a:rPr>
                  <a:t> 和邻居 </a:t>
                </a:r>
                <a14:m>
                  <m:oMath xmlns:m="http://schemas.openxmlformats.org/officeDocument/2006/math">
                    <m:r>
                      <a:rPr lang="en-US" altLang="zh-CN" sz="2000" b="0" i="1" smtClean="0">
                        <a:solidFill>
                          <a:srgbClr val="C00000"/>
                        </a:solidFill>
                        <a:latin typeface="Cambria Math" panose="02040503050406030204" pitchFamily="18" charset="0"/>
                      </a:rPr>
                      <m:t>𝑗</m:t>
                    </m:r>
                  </m:oMath>
                </a14:m>
                <a:r>
                  <a:rPr lang="en-US" altLang="zh-CN" sz="2000" dirty="0"/>
                  <a:t>)</a:t>
                </a:r>
                <a:endParaRPr lang="zh-CN" altLang="en-US" sz="2000" dirty="0"/>
              </a:p>
            </p:txBody>
          </p:sp>
        </mc:Choice>
        <mc:Fallback xmlns="">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ACEA54-9EBF-4F85-9752-FE8FD1059EF8}"/>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DAD7C08-F441-4FDA-AEA4-39CF86BABD9A}"/>
                  </a:ext>
                </a:extLst>
              </p:cNvPr>
              <p:cNvSpPr>
                <a:spLocks noGrp="1"/>
              </p:cNvSpPr>
              <p:nvPr>
                <p:ph idx="1"/>
              </p:nvPr>
            </p:nvSpPr>
            <p:spPr>
              <a:xfrm>
                <a:off x="838200" y="1825624"/>
                <a:ext cx="7212816" cy="4771727"/>
              </a:xfrm>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𝑖</m:t>
                            </m:r>
                          </m:e>
                          <m:e>
                            <m:r>
                              <a:rPr lang="en-US" altLang="zh-CN" b="0" i="1" smtClean="0">
                                <a:solidFill>
                                  <a:srgbClr val="C00000"/>
                                </a:solidFill>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𝑗</m:t>
                            </m:r>
                          </m:e>
                        </m:eqArr>
                      </m:e>
                    </m:d>
                  </m:oMath>
                </a14:m>
                <a:endParaRPr lang="en-US" altLang="zh-CN" dirty="0"/>
              </a:p>
              <a:p>
                <a:endParaRPr lang="en-US" altLang="zh-CN" i="1" dirty="0">
                  <a:solidFill>
                    <a:schemeClr val="accent1"/>
                  </a:solidFill>
                  <a:latin typeface="Cambria Math" panose="02040503050406030204" pitchFamily="18" charset="0"/>
                </a:endParaRPr>
              </a:p>
              <a:p>
                <a14:m>
                  <m:oMath xmlns:m="http://schemas.openxmlformats.org/officeDocument/2006/math">
                    <m:r>
                      <m:rPr>
                        <m:sty m:val="p"/>
                      </m:rPr>
                      <a:rPr lang="el-GR" altLang="zh-CN" i="1" smtClean="0">
                        <a:solidFill>
                          <a:schemeClr val="accent1"/>
                        </a:solidFill>
                        <a:latin typeface="Cambria Math" panose="02040503050406030204" pitchFamily="18" charset="0"/>
                      </a:rPr>
                      <m:t>λ</m:t>
                    </m:r>
                    <m:r>
                      <a:rPr lang="en-US" altLang="zh-CN" b="0" i="1" smtClean="0">
                        <a:solidFill>
                          <a:schemeClr val="accent1"/>
                        </a:solidFill>
                        <a:latin typeface="Cambria Math" panose="02040503050406030204" pitchFamily="18" charset="0"/>
                      </a:rPr>
                      <m:t>=−</m:t>
                    </m:r>
                    <m:f>
                      <m:fPr>
                        <m:ctrlPr>
                          <a:rPr lang="en-US" altLang="zh-CN" b="0" i="1" smtClean="0">
                            <a:solidFill>
                              <a:schemeClr val="accent1"/>
                            </a:solidFill>
                            <a:latin typeface="Cambria Math" panose="02040503050406030204" pitchFamily="18" charset="0"/>
                          </a:rPr>
                        </m:ctrlPr>
                      </m:fPr>
                      <m:num>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num>
                      <m:den>
                        <m:sSup>
                          <m:sSupPr>
                            <m:ctrlPr>
                              <a:rPr lang="en-US" altLang="zh-CN" b="0" i="1" smtClean="0">
                                <a:solidFill>
                                  <a:schemeClr val="accent1"/>
                                </a:solidFill>
                                <a:latin typeface="Cambria Math" panose="02040503050406030204" pitchFamily="18" charset="0"/>
                              </a:rPr>
                            </m:ctrlPr>
                          </m:sSupPr>
                          <m:e>
                            <m:sSub>
                              <m:sSubPr>
                                <m:ctrlPr>
                                  <a:rPr lang="en-US" altLang="zh-CN" b="0" i="1" smtClean="0">
                                    <a:solidFill>
                                      <a:schemeClr val="accent1"/>
                                    </a:solidFill>
                                    <a:latin typeface="Cambria Math" panose="02040503050406030204" pitchFamily="18" charset="0"/>
                                  </a:rPr>
                                </m:ctrlPr>
                              </m:sSubPr>
                              <m:e>
                                <m:r>
                                  <m:rPr>
                                    <m:sty m:val="p"/>
                                  </m:rPr>
                                  <a:rPr lang="en-US" altLang="zh-CN" b="0" i="1" smtClean="0">
                                    <a:solidFill>
                                      <a:schemeClr val="accent1"/>
                                    </a:solidFill>
                                    <a:latin typeface="Cambria Math" panose="02040503050406030204" pitchFamily="18" charset="0"/>
                                    <a:ea typeface="Cambria Math" panose="02040503050406030204" pitchFamily="18" charset="0"/>
                                  </a:rPr>
                                  <m:t>∇</m:t>
                                </m:r>
                              </m:e>
                              <m:sub>
                                <m:r>
                                  <a:rPr lang="en-US" altLang="zh-CN" b="1" i="1" smtClean="0">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i="1">
                                    <a:solidFill>
                                      <a:schemeClr val="accent1"/>
                                    </a:solidFill>
                                    <a:latin typeface="Cambria Math" panose="02040503050406030204" pitchFamily="18" charset="0"/>
                                  </a:rPr>
                                </m:ctrlPr>
                              </m:dPr>
                              <m:e>
                                <m:r>
                                  <a:rPr lang="en-US" altLang="zh-CN" b="1" i="1">
                                    <a:solidFill>
                                      <a:schemeClr val="accent1"/>
                                    </a:solidFill>
                                    <a:latin typeface="Cambria Math" panose="02040503050406030204" pitchFamily="18" charset="0"/>
                                  </a:rPr>
                                  <m:t>𝒙</m:t>
                                </m:r>
                              </m:e>
                            </m:d>
                          </m:e>
                          <m:sup>
                            <m:r>
                              <a:rPr lang="en-US" altLang="zh-CN" b="0" i="1" smtClean="0">
                                <a:solidFill>
                                  <a:schemeClr val="accent1"/>
                                </a:solidFill>
                                <a:latin typeface="Cambria Math" panose="02040503050406030204" pitchFamily="18" charset="0"/>
                              </a:rPr>
                              <m:t>𝑇</m:t>
                            </m:r>
                          </m:sup>
                        </m:sSup>
                        <m:sSub>
                          <m:sSubPr>
                            <m:ctrlPr>
                              <a:rPr lang="en-US" altLang="zh-CN" i="1">
                                <a:solidFill>
                                  <a:schemeClr val="accent1"/>
                                </a:solidFill>
                                <a:latin typeface="Cambria Math" panose="02040503050406030204" pitchFamily="18" charset="0"/>
                              </a:rPr>
                            </m:ctrlPr>
                          </m:sSubPr>
                          <m:e>
                            <m:r>
                              <m:rPr>
                                <m:sty m:val="p"/>
                              </m:rPr>
                              <a:rPr lang="en-US" altLang="zh-CN" i="1">
                                <a:solidFill>
                                  <a:schemeClr val="accent1"/>
                                </a:solidFill>
                                <a:latin typeface="Cambria Math" panose="02040503050406030204" pitchFamily="18" charset="0"/>
                                <a:ea typeface="Cambria Math" panose="02040503050406030204" pitchFamily="18" charset="0"/>
                              </a:rPr>
                              <m:t>∇</m:t>
                            </m:r>
                          </m:e>
                          <m:sub>
                            <m:r>
                              <a:rPr lang="en-US" altLang="zh-CN" b="1" i="1">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den>
                    </m:f>
                    <m:r>
                      <a:rPr lang="en-US" altLang="zh-CN" b="0" i="1" smtClean="0">
                        <a:latin typeface="Cambria Math" panose="02040503050406030204" pitchFamily="18" charset="0"/>
                      </a:rPr>
                      <m:t>=</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num>
                      <m:den>
                        <m:sSup>
                          <m:sSupPr>
                            <m:ctrlPr>
                              <a:rPr lang="en-US" altLang="zh-CN" i="1" smtClean="0">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1" i="1">
                                        <a:latin typeface="Cambria Math" panose="02040503050406030204" pitchFamily="18" charset="0"/>
                                      </a:rPr>
                                      <m:t>𝒙</m:t>
                                    </m:r>
                                  </m:sub>
                                </m:sSub>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sup>
                            <m:r>
                              <a:rPr lang="en-US" altLang="zh-CN" b="0" i="1" smtClean="0">
                                <a:latin typeface="Cambria Math" panose="02040503050406030204" pitchFamily="18" charset="0"/>
                              </a:rPr>
                              <m:t>2</m:t>
                            </m:r>
                          </m:sup>
                        </m:sSup>
                      </m:den>
                    </m:f>
                  </m:oMath>
                </a14:m>
                <a:endParaRPr lang="en-US" altLang="zh-CN" dirty="0"/>
              </a:p>
              <a:p>
                <a:endParaRPr lang="en-US" altLang="zh-CN" i="1" dirty="0">
                  <a:latin typeface="Cambria Math" panose="02040503050406030204" pitchFamily="18" charset="0"/>
                </a:endParaRPr>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num>
                      <m:den>
                        <m:nary>
                          <m:naryPr>
                            <m:chr m:val="∑"/>
                            <m:supHide m:val="on"/>
                            <m:ctrlPr>
                              <a:rPr lang="en-US" altLang="zh-CN" b="1" i="1" smtClean="0">
                                <a:latin typeface="Cambria Math" panose="02040503050406030204" pitchFamily="18" charset="0"/>
                              </a:rPr>
                            </m:ctrlPr>
                          </m:naryPr>
                          <m:sub>
                            <m:r>
                              <m:rPr>
                                <m:brk m:alnAt="7"/>
                              </m:rPr>
                              <a:rPr lang="en-US" altLang="zh-CN" b="1" i="1" smtClean="0">
                                <a:latin typeface="Cambria Math" panose="02040503050406030204" pitchFamily="18" charset="0"/>
                              </a:rPr>
                              <m:t>𝒌</m:t>
                            </m:r>
                          </m:sub>
                          <m:sup/>
                          <m:e>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𝑘</m:t>
                                            </m:r>
                                          </m:sub>
                                        </m:sSub>
                                      </m:sub>
                                    </m:sSub>
                                    <m:sSub>
                                      <m:sSubPr>
                                        <m:ctrlPr>
                                          <a:rPr lang="en-US" altLang="zh-CN" b="1"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b="1" i="1" smtClean="0">
                                            <a:latin typeface="Cambria Math" panose="02040503050406030204" pitchFamily="18" charset="0"/>
                                          </a:rPr>
                                          <m:t>𝒊</m:t>
                                        </m:r>
                                      </m:sub>
                                    </m:sSub>
                                  </m:e>
                                </m:d>
                              </m:e>
                              <m:sup>
                                <m:r>
                                  <a:rPr lang="en-US" altLang="zh-CN" i="1">
                                    <a:latin typeface="Cambria Math" panose="02040503050406030204" pitchFamily="18" charset="0"/>
                                  </a:rPr>
                                  <m:t>2</m:t>
                                </m:r>
                              </m:sup>
                            </m:sSup>
                          </m:e>
                        </m:nary>
                      </m:den>
                    </m:f>
                  </m:oMath>
                </a14:m>
                <a:endParaRPr lang="en-US" altLang="zh-CN" dirty="0"/>
              </a:p>
            </p:txBody>
          </p:sp>
        </mc:Choice>
        <mc:Fallback xmlns="">
          <p:sp>
            <p:nvSpPr>
              <p:cNvPr id="3" name="内容占位符 2">
                <a:extLst>
                  <a:ext uri="{FF2B5EF4-FFF2-40B4-BE49-F238E27FC236}">
                    <a16:creationId xmlns:a16="http://schemas.microsoft.com/office/drawing/2014/main" id="{CDAD7C08-F441-4FDA-AEA4-39CF86BABD9A}"/>
                  </a:ext>
                </a:extLst>
              </p:cNvPr>
              <p:cNvSpPr>
                <a:spLocks noGrp="1" noRot="1" noChangeAspect="1" noMove="1" noResize="1" noEditPoints="1" noAdjustHandles="1" noChangeArrowheads="1" noChangeShapeType="1" noTextEdit="1"/>
              </p:cNvSpPr>
              <p:nvPr>
                <p:ph idx="1"/>
              </p:nvPr>
            </p:nvSpPr>
            <p:spPr>
              <a:xfrm>
                <a:off x="838200" y="1825624"/>
                <a:ext cx="7212816" cy="4771727"/>
              </a:xfrm>
              <a:blipFill>
                <a:blip r:embed="rId3"/>
                <a:stretch>
                  <a:fillRect/>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A2FB81F3-7EA1-4DDF-AE1E-E3FEFE142F7F}"/>
              </a:ext>
            </a:extLst>
          </p:cNvPr>
          <p:cNvGrpSpPr/>
          <p:nvPr/>
        </p:nvGrpSpPr>
        <p:grpSpPr>
          <a:xfrm>
            <a:off x="8215617" y="1942980"/>
            <a:ext cx="2601430" cy="1383712"/>
            <a:chOff x="8226328" y="2114087"/>
            <a:chExt cx="2601430" cy="1383712"/>
          </a:xfrm>
        </p:grpSpPr>
        <p:sp>
          <p:nvSpPr>
            <p:cNvPr id="4" name="椭圆 3">
              <a:extLst>
                <a:ext uri="{FF2B5EF4-FFF2-40B4-BE49-F238E27FC236}">
                  <a16:creationId xmlns:a16="http://schemas.microsoft.com/office/drawing/2014/main" id="{63B1ECF2-1BB1-4CB6-9E3D-F8DC4EAA24DD}"/>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B0CA2DE-3EBB-4547-8FC4-9D61FE6471C5}"/>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E5C979A-1B96-49A9-9EB8-495BA5B68E67}"/>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7" name="文本框 6">
                  <a:extLst>
                    <a:ext uri="{FF2B5EF4-FFF2-40B4-BE49-F238E27FC236}">
                      <a16:creationId xmlns:a16="http://schemas.microsoft.com/office/drawing/2014/main" id="{8E5C979A-1B96-49A9-9EB8-495BA5B68E67}"/>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5"/>
                  <a:stretch>
                    <a:fillRect t="-23333" r="-22222"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07A1986-1045-404A-8AC9-F7E670AB9F11}"/>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8" name="矩形 7">
                  <a:extLst>
                    <a:ext uri="{FF2B5EF4-FFF2-40B4-BE49-F238E27FC236}">
                      <a16:creationId xmlns:a16="http://schemas.microsoft.com/office/drawing/2014/main" id="{807A1986-1045-404A-8AC9-F7E670AB9F11}"/>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6"/>
                  <a:stretch>
                    <a:fillRect t="-20313" r="-22222" b="-7813"/>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39E69CBE-5377-40A6-8E1E-E72A0762DFB2}"/>
                </a:ext>
              </a:extLst>
            </p:cNvPr>
            <p:cNvCxnSpPr>
              <a:stCxn id="5" idx="2"/>
              <a:endCxn id="4"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7257A8EE-F271-4743-8E98-A7D1E4FB27B2}"/>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26" name="矩形 25">
                  <a:extLst>
                    <a:ext uri="{FF2B5EF4-FFF2-40B4-BE49-F238E27FC236}">
                      <a16:creationId xmlns:a16="http://schemas.microsoft.com/office/drawing/2014/main" id="{7257A8EE-F271-4743-8E98-A7D1E4FB27B2}"/>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B1DB446B-F26D-4041-9FA8-3F6415E46F41}"/>
                    </a:ext>
                  </a:extLst>
                </p:cNvPr>
                <p:cNvSpPr/>
                <p:nvPr/>
              </p:nvSpPr>
              <p:spPr>
                <a:xfrm>
                  <a:off x="9121633" y="3097497"/>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31" name="矩形 30">
                  <a:extLst>
                    <a:ext uri="{FF2B5EF4-FFF2-40B4-BE49-F238E27FC236}">
                      <a16:creationId xmlns:a16="http://schemas.microsoft.com/office/drawing/2014/main" id="{B1DB446B-F26D-4041-9FA8-3F6415E46F41}"/>
                    </a:ext>
                  </a:extLst>
                </p:cNvPr>
                <p:cNvSpPr>
                  <a:spLocks noRot="1" noChangeAspect="1" noMove="1" noResize="1" noEditPoints="1" noAdjustHandles="1" noChangeArrowheads="1" noChangeShapeType="1" noTextEdit="1"/>
                </p:cNvSpPr>
                <p:nvPr/>
              </p:nvSpPr>
              <p:spPr>
                <a:xfrm>
                  <a:off x="9121633" y="3097497"/>
                  <a:ext cx="751231" cy="400302"/>
                </a:xfrm>
                <a:prstGeom prst="rect">
                  <a:avLst/>
                </a:prstGeom>
                <a:blipFill>
                  <a:blip r:embed="rId8"/>
                  <a:stretch>
                    <a:fillRect b="-1515"/>
                  </a:stretch>
                </a:blipFill>
              </p:spPr>
              <p:txBody>
                <a:bodyPr/>
                <a:lstStyle/>
                <a:p>
                  <a:r>
                    <a:rPr lang="zh-CN" altLang="en-US">
                      <a:noFill/>
                    </a:rPr>
                    <a:t> </a:t>
                  </a:r>
                </a:p>
              </p:txBody>
            </p:sp>
          </mc:Fallback>
        </mc:AlternateContent>
      </p:grpSp>
      <p:grpSp>
        <p:nvGrpSpPr>
          <p:cNvPr id="34" name="组合 33">
            <a:extLst>
              <a:ext uri="{FF2B5EF4-FFF2-40B4-BE49-F238E27FC236}">
                <a16:creationId xmlns:a16="http://schemas.microsoft.com/office/drawing/2014/main" id="{095685D9-D664-49A5-88D5-BB9B5FB9B659}"/>
              </a:ext>
            </a:extLst>
          </p:cNvPr>
          <p:cNvGrpSpPr/>
          <p:nvPr/>
        </p:nvGrpSpPr>
        <p:grpSpPr>
          <a:xfrm>
            <a:off x="8227107" y="3705969"/>
            <a:ext cx="2605036" cy="1433394"/>
            <a:chOff x="8227107" y="3705969"/>
            <a:chExt cx="2605036" cy="1433394"/>
          </a:xfrm>
        </p:grpSpPr>
        <p:sp>
          <p:nvSpPr>
            <p:cNvPr id="11" name="椭圆 10">
              <a:extLst>
                <a:ext uri="{FF2B5EF4-FFF2-40B4-BE49-F238E27FC236}">
                  <a16:creationId xmlns:a16="http://schemas.microsoft.com/office/drawing/2014/main" id="{8D3DFB06-E0C2-4819-9100-6FDEE00C71A9}"/>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2CC7A7C-FCC9-4CAF-A01A-ED0F18CB192D}"/>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5DAAAE5-30F2-431F-B544-85CED96F4143}"/>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B5DAAAE5-30F2-431F-B544-85CED96F4143}"/>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9"/>
                  <a:stretch>
                    <a:fillRect t="-22951" r="-22222"/>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AC4E5B0F-59E3-492D-B7B0-513C7BFB1803}"/>
                </a:ext>
              </a:extLst>
            </p:cNvPr>
            <p:cNvCxnSpPr>
              <a:cxnSpLocks/>
              <a:stCxn id="11" idx="5"/>
              <a:endCxn id="12"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E84C56FE-E423-4F42-8A2E-C720B0BF509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6" name="矩形 15">
                  <a:extLst>
                    <a:ext uri="{FF2B5EF4-FFF2-40B4-BE49-F238E27FC236}">
                      <a16:creationId xmlns:a16="http://schemas.microsoft.com/office/drawing/2014/main" id="{E84C56FE-E423-4F42-8A2E-C720B0BF509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10"/>
                  <a:stretch>
                    <a:fillRect t="-20000" r="-21918"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C9CAF555-E653-4E4A-B1AB-8E58997E7DD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7" name="矩形 26">
                  <a:extLst>
                    <a:ext uri="{FF2B5EF4-FFF2-40B4-BE49-F238E27FC236}">
                      <a16:creationId xmlns:a16="http://schemas.microsoft.com/office/drawing/2014/main" id="{C9CAF555-E653-4E4A-B1AB-8E58997E7DD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9010D7C7-A2F5-4410-905D-488338583F66}"/>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33" name="矩形 32">
                  <a:extLst>
                    <a:ext uri="{FF2B5EF4-FFF2-40B4-BE49-F238E27FC236}">
                      <a16:creationId xmlns:a16="http://schemas.microsoft.com/office/drawing/2014/main" id="{9010D7C7-A2F5-4410-905D-488338583F66}"/>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2"/>
                  <a:stretch>
                    <a:fillRect b="-571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845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D7EEC-DFC9-470E-80B0-6DB7CC9816F1}"/>
              </a:ext>
            </a:extLst>
          </p:cNvPr>
          <p:cNvSpPr>
            <a:spLocks noGrp="1"/>
          </p:cNvSpPr>
          <p:nvPr>
            <p:ph type="title"/>
          </p:nvPr>
        </p:nvSpPr>
        <p:spPr/>
        <p:txBody>
          <a:bodyPr/>
          <a:lstStyle/>
          <a:p>
            <a:r>
              <a:rPr lang="en-US" altLang="zh-CN" dirty="0"/>
              <a:t>PBF——</a:t>
            </a:r>
            <a:r>
              <a:rPr lang="zh-CN" altLang="en-US" dirty="0"/>
              <a:t>拉格朗日乘子中的除</a:t>
            </a:r>
            <a:r>
              <a:rPr lang="en-US" altLang="zh-CN" dirty="0"/>
              <a:t>0</a:t>
            </a:r>
            <a:r>
              <a:rPr lang="zh-CN" altLang="en-US" dirty="0"/>
              <a:t>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C465FA2-F4EF-4DC5-AB15-5B417BE09D19}"/>
                  </a:ext>
                </a:extLst>
              </p:cNvPr>
              <p:cNvSpPr>
                <a:spLocks noGrp="1"/>
              </p:cNvSpPr>
              <p:nvPr>
                <p:ph idx="1"/>
              </p:nvPr>
            </p:nvSpPr>
            <p:spPr>
              <a:xfrm>
                <a:off x="838200" y="1825625"/>
                <a:ext cx="5257800" cy="4351338"/>
              </a:xfrm>
            </p:spPr>
            <p:txBody>
              <a:bodyPr>
                <a:normAutofit/>
              </a:bodyPr>
              <a:lstStyle/>
              <a:p>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a14:m>
                <a:endParaRPr lang="en-US" altLang="zh-CN" dirty="0"/>
              </a:p>
              <a:p>
                <a:r>
                  <a:rPr lang="zh-CN" altLang="en-US" dirty="0"/>
                  <a:t>当 </a:t>
                </a:r>
                <a14:m>
                  <m:oMath xmlns:m="http://schemas.openxmlformats.org/officeDocument/2006/math">
                    <m:d>
                      <m:dPr>
                        <m:begChr m:val="‖"/>
                        <m:endChr m:val="‖"/>
                        <m:ctrlPr>
                          <a:rPr lang="en-US" altLang="zh-CN" i="1" smtClean="0">
                            <a:latin typeface="Cambria Math" panose="02040503050406030204" pitchFamily="18" charset="0"/>
                          </a:rPr>
                        </m:ctrlPr>
                      </m:d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oMath>
                </a14:m>
                <a:r>
                  <a:rPr lang="zh-CN" altLang="en-US" dirty="0"/>
                  <a:t> 时，</a:t>
                </a:r>
                <a14:m>
                  <m:oMath xmlns:m="http://schemas.openxmlformats.org/officeDocument/2006/math">
                    <m:r>
                      <m:rPr>
                        <m:sty m:val="p"/>
                      </m:rPr>
                      <a:rPr lang="zh-CN" altLang="en-US" i="1" smtClean="0">
                        <a:latin typeface="Cambria Math" panose="02040503050406030204" pitchFamily="18" charset="0"/>
                      </a:rPr>
                      <m:t>∇</m:t>
                    </m:r>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=0</m:t>
                    </m:r>
                  </m:oMath>
                </a14:m>
                <a:endParaRPr lang="en-US" altLang="zh-CN" dirty="0"/>
              </a:p>
              <a:p>
                <a:r>
                  <a:rPr lang="zh-CN" altLang="en-US" dirty="0"/>
                  <a:t>加入松弛因子</a:t>
                </a:r>
                <a14:m>
                  <m:oMath xmlns:m="http://schemas.openxmlformats.org/officeDocument/2006/math">
                    <m:r>
                      <a:rPr lang="zh-CN" altLang="en-US">
                        <a:solidFill>
                          <a:schemeClr val="dk1"/>
                        </a:solidFill>
                        <a:latin typeface="Cambria Math" panose="02040503050406030204" pitchFamily="18" charset="0"/>
                      </a:rPr>
                      <m:t>𝜀</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7C465FA2-F4EF-4DC5-AB15-5B417BE09D19}"/>
                  </a:ext>
                </a:extLst>
              </p:cNvPr>
              <p:cNvSpPr>
                <a:spLocks noGrp="1" noRot="1" noChangeAspect="1" noMove="1" noResize="1" noEditPoints="1" noAdjustHandles="1" noChangeArrowheads="1" noChangeShapeType="1" noTextEdit="1"/>
              </p:cNvSpPr>
              <p:nvPr>
                <p:ph idx="1"/>
              </p:nvPr>
            </p:nvSpPr>
            <p:spPr>
              <a:xfrm>
                <a:off x="838200" y="1825625"/>
                <a:ext cx="5257800" cy="4351338"/>
              </a:xfrm>
              <a:blipFill>
                <a:blip r:embed="rId3"/>
                <a:stretch>
                  <a:fillRect l="-2088"/>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51EFB09A-1A2B-43C5-AC5E-F6761DFFAA63}"/>
              </a:ext>
            </a:extLst>
          </p:cNvPr>
          <p:cNvGrpSpPr/>
          <p:nvPr/>
        </p:nvGrpSpPr>
        <p:grpSpPr>
          <a:xfrm>
            <a:off x="8572389" y="2319830"/>
            <a:ext cx="2160000" cy="2218340"/>
            <a:chOff x="6206842" y="2712190"/>
            <a:chExt cx="2160000" cy="2218340"/>
          </a:xfrm>
        </p:grpSpPr>
        <p:grpSp>
          <p:nvGrpSpPr>
            <p:cNvPr id="6" name="组合 5">
              <a:extLst>
                <a:ext uri="{FF2B5EF4-FFF2-40B4-BE49-F238E27FC236}">
                  <a16:creationId xmlns:a16="http://schemas.microsoft.com/office/drawing/2014/main" id="{DDA534C8-5D26-4769-992A-54C90073904B}"/>
                </a:ext>
              </a:extLst>
            </p:cNvPr>
            <p:cNvGrpSpPr/>
            <p:nvPr/>
          </p:nvGrpSpPr>
          <p:grpSpPr>
            <a:xfrm>
              <a:off x="6206842" y="2712190"/>
              <a:ext cx="2160000" cy="2218340"/>
              <a:chOff x="7790688" y="2614756"/>
              <a:chExt cx="2160000" cy="2218340"/>
            </a:xfrm>
          </p:grpSpPr>
          <p:sp>
            <p:nvSpPr>
              <p:cNvPr id="8" name="椭圆 7">
                <a:extLst>
                  <a:ext uri="{FF2B5EF4-FFF2-40B4-BE49-F238E27FC236}">
                    <a16:creationId xmlns:a16="http://schemas.microsoft.com/office/drawing/2014/main" id="{14970068-5CF7-4819-B508-33F8BE84ECBC}"/>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58FC9B7D-299A-4F2C-968C-4FB3B2C27916}"/>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4475B4F-37A1-48BC-A2C9-EB4CD0D61CE2}"/>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3F7D934-C05A-4ECA-BFED-B252648B896B}"/>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D6B69BF6-2A34-4CA0-952C-0A4A0B1446AC}"/>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C488EC0D-2EF8-4082-AFCB-2A8D17429617}"/>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1B93C51-1F74-456B-B89C-5F8F1D6D7E91}"/>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B0A3F946-7EAA-491F-993F-027E2DE9D102}"/>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D6BD7639-67FD-4A9E-A246-758D9E05C7F7}"/>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3587AE82-6B33-4852-A887-567633D0BDF3}"/>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70E965A-1347-4DA4-BB31-C76ED366A451}"/>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727AA51B-DDC7-4E95-8B41-E22A90A3FA30}"/>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10D9D6B8-F457-417E-A3EB-8123C1B135C6}"/>
                  </a:ext>
                </a:extLst>
              </p:cNvPr>
              <p:cNvSpPr/>
              <p:nvPr/>
            </p:nvSpPr>
            <p:spPr>
              <a:xfrm>
                <a:off x="7907846" y="2971372"/>
                <a:ext cx="237744" cy="23774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7A4A2287-2215-4D96-82F2-675B384C1ED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3BD53D4E-3910-4D61-81F0-3E52C201D192}"/>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37652CD-4F9D-4E16-8D09-A0E2AFF2675A}"/>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FE42F06B-4E21-4A68-9C00-AD3FF8E1F264}"/>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10CB3228-5E85-4EC5-AF5F-3BB04FA85FAA}"/>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箭头连接符 6">
              <a:extLst>
                <a:ext uri="{FF2B5EF4-FFF2-40B4-BE49-F238E27FC236}">
                  <a16:creationId xmlns:a16="http://schemas.microsoft.com/office/drawing/2014/main" id="{D24F9066-7182-4DB9-876F-C9DAAE82E287}"/>
                </a:ext>
              </a:extLst>
            </p:cNvPr>
            <p:cNvCxnSpPr>
              <a:cxnSpLocks/>
              <a:endCxn id="2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43E1A6CB-2AB2-49AF-BCEF-9066876303E3}"/>
                  </a:ext>
                </a:extLst>
              </p:cNvPr>
              <p:cNvSpPr/>
              <p:nvPr/>
            </p:nvSpPr>
            <p:spPr>
              <a:xfrm>
                <a:off x="8283829" y="2510036"/>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oMath>
                  </m:oMathPara>
                </a14:m>
                <a:endParaRPr lang="zh-CN" altLang="en-US" dirty="0"/>
              </a:p>
            </p:txBody>
          </p:sp>
        </mc:Choice>
        <mc:Fallback xmlns="">
          <p:sp>
            <p:nvSpPr>
              <p:cNvPr id="26" name="矩形 25">
                <a:extLst>
                  <a:ext uri="{FF2B5EF4-FFF2-40B4-BE49-F238E27FC236}">
                    <a16:creationId xmlns:a16="http://schemas.microsoft.com/office/drawing/2014/main" id="{43E1A6CB-2AB2-49AF-BCEF-9066876303E3}"/>
                  </a:ext>
                </a:extLst>
              </p:cNvPr>
              <p:cNvSpPr>
                <a:spLocks noRot="1" noChangeAspect="1" noMove="1" noResize="1" noEditPoints="1" noAdjustHandles="1" noChangeArrowheads="1" noChangeShapeType="1" noTextEdit="1"/>
              </p:cNvSpPr>
              <p:nvPr/>
            </p:nvSpPr>
            <p:spPr>
              <a:xfrm>
                <a:off x="8283829" y="2510036"/>
                <a:ext cx="441723" cy="391646"/>
              </a:xfrm>
              <a:prstGeom prst="rect">
                <a:avLst/>
              </a:prstGeom>
              <a:blipFill>
                <a:blip r:embed="rId4"/>
                <a:stretch>
                  <a:fillRect t="-20313" r="-22222"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43784B0-3959-4B1F-8DD4-3AC6E6A4A678}"/>
                  </a:ext>
                </a:extLst>
              </p:cNvPr>
              <p:cNvSpPr/>
              <p:nvPr/>
            </p:nvSpPr>
            <p:spPr>
              <a:xfrm>
                <a:off x="5286500" y="4852226"/>
                <a:ext cx="3207801" cy="103996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chemeClr val="dk1"/>
                              </a:solidFill>
                              <a:latin typeface="Cambria Math" panose="02040503050406030204" pitchFamily="18" charset="0"/>
                            </a:rPr>
                          </m:ctrlPr>
                        </m:sSubPr>
                        <m:e>
                          <m:r>
                            <m:rPr>
                              <m:sty m:val="p"/>
                            </m:rPr>
                            <a:rPr lang="el-GR" altLang="zh-CN" sz="2400">
                              <a:solidFill>
                                <a:schemeClr val="dk1"/>
                              </a:solidFill>
                              <a:latin typeface="Cambria Math" panose="02040503050406030204" pitchFamily="18" charset="0"/>
                            </a:rPr>
                            <m:t>λ</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1</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𝑛</m:t>
                              </m:r>
                            </m:sub>
                          </m:sSub>
                          <m:r>
                            <a:rPr lang="en-US" altLang="zh-CN" sz="2400">
                              <a:solidFill>
                                <a:schemeClr val="dk1"/>
                              </a:solidFill>
                              <a:latin typeface="Cambria Math" panose="02040503050406030204" pitchFamily="18" charset="0"/>
                            </a:rPr>
                            <m:t>)</m:t>
                          </m:r>
                        </m:num>
                        <m:den>
                          <m:nary>
                            <m:naryPr>
                              <m:chr m:val="∑"/>
                              <m:supHide m:val="on"/>
                              <m:ctrlPr>
                                <a:rPr lang="en-US" altLang="zh-CN" sz="2400" i="1">
                                  <a:solidFill>
                                    <a:schemeClr val="dk1"/>
                                  </a:solidFill>
                                  <a:latin typeface="Cambria Math" panose="02040503050406030204" pitchFamily="18" charset="0"/>
                                </a:rPr>
                              </m:ctrlPr>
                            </m:naryPr>
                            <m:sub>
                              <m:r>
                                <m:rPr>
                                  <m:brk m:alnAt="7"/>
                                </m:rPr>
                                <a:rPr lang="en-US" altLang="zh-CN" sz="2400">
                                  <a:solidFill>
                                    <a:schemeClr val="dk1"/>
                                  </a:solidFill>
                                  <a:latin typeface="Cambria Math" panose="02040503050406030204" pitchFamily="18" charset="0"/>
                                </a:rPr>
                                <m:t>𝑘</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a:solidFill>
                                                <a:schemeClr val="dk1"/>
                                              </a:solidFill>
                                              <a:latin typeface="Cambria Math" panose="02040503050406030204" pitchFamily="18" charset="0"/>
                                            </a:rPr>
                                            <m:t>∇</m:t>
                                          </m:r>
                                        </m:e>
                                        <m:sub>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𝑘</m:t>
                                              </m:r>
                                            </m:sub>
                                          </m:sSub>
                                        </m:sub>
                                      </m:sSub>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e>
                                  </m:d>
                                </m:e>
                                <m:sup>
                                  <m:r>
                                    <a:rPr lang="en-US" altLang="zh-CN" sz="2400">
                                      <a:solidFill>
                                        <a:schemeClr val="dk1"/>
                                      </a:solidFill>
                                      <a:latin typeface="Cambria Math" panose="02040503050406030204" pitchFamily="18" charset="0"/>
                                    </a:rPr>
                                    <m:t>2</m:t>
                                  </m:r>
                                </m:sup>
                              </m:sSup>
                              <m:r>
                                <a:rPr lang="en-US" altLang="zh-CN" sz="2400">
                                  <a:solidFill>
                                    <a:schemeClr val="dk1"/>
                                  </a:solidFill>
                                  <a:latin typeface="Cambria Math" panose="02040503050406030204" pitchFamily="18" charset="0"/>
                                </a:rPr>
                                <m:t>+</m:t>
                              </m:r>
                              <m:r>
                                <a:rPr lang="zh-CN" altLang="en-US" sz="2400" smtClean="0">
                                  <a:solidFill>
                                    <a:srgbClr val="C00000"/>
                                  </a:solidFill>
                                  <a:latin typeface="Cambria Math" panose="02040503050406030204" pitchFamily="18" charset="0"/>
                                </a:rPr>
                                <m:t>𝜀</m:t>
                              </m:r>
                            </m:e>
                          </m:nary>
                        </m:den>
                      </m:f>
                    </m:oMath>
                  </m:oMathPara>
                </a14:m>
                <a:endParaRPr lang="zh-CN" altLang="en-US" sz="2400" dirty="0">
                  <a:solidFill>
                    <a:schemeClr val="dk1"/>
                  </a:solidFill>
                </a:endParaRPr>
              </a:p>
            </p:txBody>
          </p:sp>
        </mc:Choice>
        <mc:Fallback xmlns="">
          <p:sp>
            <p:nvSpPr>
              <p:cNvPr id="4" name="矩形 3">
                <a:extLst>
                  <a:ext uri="{FF2B5EF4-FFF2-40B4-BE49-F238E27FC236}">
                    <a16:creationId xmlns:a16="http://schemas.microsoft.com/office/drawing/2014/main" id="{843784B0-3959-4B1F-8DD4-3AC6E6A4A678}"/>
                  </a:ext>
                </a:extLst>
              </p:cNvPr>
              <p:cNvSpPr>
                <a:spLocks noRot="1" noChangeAspect="1" noMove="1" noResize="1" noEditPoints="1" noAdjustHandles="1" noChangeArrowheads="1" noChangeShapeType="1" noTextEdit="1"/>
              </p:cNvSpPr>
              <p:nvPr/>
            </p:nvSpPr>
            <p:spPr>
              <a:xfrm>
                <a:off x="5286500" y="4852226"/>
                <a:ext cx="3207801" cy="1039965"/>
              </a:xfrm>
              <a:prstGeom prst="rect">
                <a:avLst/>
              </a:prstGeom>
              <a:blipFill>
                <a:blip r:embed="rId5"/>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096EDBB4-053A-472D-8F73-0EF1E06680EC}"/>
                  </a:ext>
                </a:extLst>
              </p:cNvPr>
              <p:cNvSpPr/>
              <p:nvPr/>
            </p:nvSpPr>
            <p:spPr>
              <a:xfrm>
                <a:off x="1226839" y="4853797"/>
                <a:ext cx="2827441" cy="10368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dk1"/>
                              </a:solidFill>
                              <a:latin typeface="Cambria Math" panose="02040503050406030204" pitchFamily="18" charset="0"/>
                            </a:rPr>
                          </m:ctrlPr>
                        </m:sSubPr>
                        <m:e>
                          <m:r>
                            <m:rPr>
                              <m:sty m:val="p"/>
                            </m:rPr>
                            <a:rPr lang="el-GR" altLang="zh-CN" sz="2400" i="1">
                              <a:solidFill>
                                <a:schemeClr val="dk1"/>
                              </a:solidFill>
                              <a:latin typeface="Cambria Math" panose="02040503050406030204" pitchFamily="18" charset="0"/>
                            </a:rPr>
                            <m:t>λ</m:t>
                          </m:r>
                        </m:e>
                        <m:sub>
                          <m:r>
                            <a:rPr lang="en-US" altLang="zh-CN" sz="2400" i="1" smtClean="0">
                              <a:solidFill>
                                <a:schemeClr val="dk1"/>
                              </a:solidFill>
                              <a:latin typeface="Cambria Math" panose="02040503050406030204" pitchFamily="18" charset="0"/>
                            </a:rPr>
                            <m:t>𝑖</m:t>
                          </m:r>
                        </m:sub>
                      </m:sSub>
                      <m:r>
                        <a:rPr lang="en-US" altLang="zh-CN" sz="2400" i="1">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smtClean="0">
                                  <a:solidFill>
                                    <a:schemeClr val="dk1"/>
                                  </a:solidFill>
                                  <a:latin typeface="Cambria Math" panose="02040503050406030204" pitchFamily="18" charset="0"/>
                                </a:rPr>
                              </m:ctrlPr>
                            </m:sSubPr>
                            <m:e>
                              <m:r>
                                <a:rPr lang="en-US" altLang="zh-CN" sz="2400" i="1" smtClean="0">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𝑖</m:t>
                              </m:r>
                            </m:sub>
                          </m:sSub>
                          <m:d>
                            <m:dPr>
                              <m:ctrlPr>
                                <a:rPr lang="en-US" altLang="zh-CN" sz="2400" i="1">
                                  <a:solidFill>
                                    <a:schemeClr val="dk1"/>
                                  </a:solidFill>
                                  <a:latin typeface="Cambria Math" panose="02040503050406030204" pitchFamily="18" charset="0"/>
                                </a:rPr>
                              </m:ctrlPr>
                            </m:dPr>
                            <m:e>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𝑖</m:t>
                                  </m:r>
                                </m:sub>
                              </m:sSub>
                              <m:r>
                                <a:rPr lang="en-US" altLang="zh-CN" sz="2400" i="1" smtClean="0">
                                  <a:solidFill>
                                    <a:schemeClr val="dk1"/>
                                  </a:solidFill>
                                  <a:latin typeface="Cambria Math" panose="02040503050406030204" pitchFamily="18" charset="0"/>
                                </a:rPr>
                                <m:t>, ⋯,</m:t>
                              </m:r>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𝑛</m:t>
                                  </m:r>
                                </m:sub>
                              </m:sSub>
                            </m:e>
                          </m:d>
                        </m:num>
                        <m:den>
                          <m:nary>
                            <m:naryPr>
                              <m:chr m:val="∑"/>
                              <m:supHide m:val="on"/>
                              <m:ctrlPr>
                                <a:rPr lang="en-US" altLang="zh-CN" sz="2400" i="1" smtClean="0">
                                  <a:solidFill>
                                    <a:schemeClr val="dk1"/>
                                  </a:solidFill>
                                  <a:latin typeface="Cambria Math" panose="02040503050406030204" pitchFamily="18" charset="0"/>
                                </a:rPr>
                              </m:ctrlPr>
                            </m:naryPr>
                            <m:sub>
                              <m:r>
                                <m:rPr>
                                  <m:brk m:alnAt="7"/>
                                </m:rPr>
                                <a:rPr lang="en-US" altLang="zh-CN" sz="2400" i="1" smtClean="0">
                                  <a:solidFill>
                                    <a:schemeClr val="dk1"/>
                                  </a:solidFill>
                                  <a:latin typeface="Cambria Math" panose="02040503050406030204" pitchFamily="18" charset="0"/>
                                </a:rPr>
                                <m:t>𝒌</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i="1">
                                              <a:solidFill>
                                                <a:schemeClr val="dk1"/>
                                              </a:solidFill>
                                              <a:latin typeface="Cambria Math" panose="02040503050406030204" pitchFamily="18" charset="0"/>
                                            </a:rPr>
                                            <m:t>∇</m:t>
                                          </m:r>
                                        </m:e>
                                        <m:sub>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𝑘</m:t>
                                              </m:r>
                                            </m:sub>
                                          </m:sSub>
                                        </m:sub>
                                      </m:sSub>
                                      <m:sSub>
                                        <m:sSubPr>
                                          <m:ctrlPr>
                                            <a:rPr lang="en-US" altLang="zh-CN" sz="2400" i="1" smtClean="0">
                                              <a:solidFill>
                                                <a:schemeClr val="dk1"/>
                                              </a:solidFill>
                                              <a:latin typeface="Cambria Math" panose="02040503050406030204" pitchFamily="18" charset="0"/>
                                            </a:rPr>
                                          </m:ctrlPr>
                                        </m:sSubPr>
                                        <m:e>
                                          <m:r>
                                            <a:rPr lang="en-US" altLang="zh-CN" sz="2400" i="1">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𝒊</m:t>
                                          </m:r>
                                        </m:sub>
                                      </m:sSub>
                                    </m:e>
                                  </m:d>
                                </m:e>
                                <m:sup>
                                  <m:r>
                                    <a:rPr lang="en-US" altLang="zh-CN" sz="2400" i="1">
                                      <a:solidFill>
                                        <a:schemeClr val="dk1"/>
                                      </a:solidFill>
                                      <a:latin typeface="Cambria Math" panose="02040503050406030204" pitchFamily="18" charset="0"/>
                                    </a:rPr>
                                    <m:t>2</m:t>
                                  </m:r>
                                </m:sup>
                              </m:sSup>
                            </m:e>
                          </m:nary>
                        </m:den>
                      </m:f>
                    </m:oMath>
                  </m:oMathPara>
                </a14:m>
                <a:endParaRPr lang="zh-CN" altLang="en-US" sz="2400" i="1" dirty="0">
                  <a:solidFill>
                    <a:schemeClr val="dk1"/>
                  </a:solidFill>
                  <a:latin typeface="Cambria Math" panose="02040503050406030204" pitchFamily="18" charset="0"/>
                </a:endParaRPr>
              </a:p>
            </p:txBody>
          </p:sp>
        </mc:Choice>
        <mc:Fallback xmlns="">
          <p:sp>
            <p:nvSpPr>
              <p:cNvPr id="29" name="矩形 28">
                <a:extLst>
                  <a:ext uri="{FF2B5EF4-FFF2-40B4-BE49-F238E27FC236}">
                    <a16:creationId xmlns:a16="http://schemas.microsoft.com/office/drawing/2014/main" id="{096EDBB4-053A-472D-8F73-0EF1E06680EC}"/>
                  </a:ext>
                </a:extLst>
              </p:cNvPr>
              <p:cNvSpPr>
                <a:spLocks noRot="1" noChangeAspect="1" noMove="1" noResize="1" noEditPoints="1" noAdjustHandles="1" noChangeArrowheads="1" noChangeShapeType="1" noTextEdit="1"/>
              </p:cNvSpPr>
              <p:nvPr/>
            </p:nvSpPr>
            <p:spPr>
              <a:xfrm>
                <a:off x="1226839" y="4853797"/>
                <a:ext cx="2827441" cy="1036822"/>
              </a:xfrm>
              <a:prstGeom prst="rect">
                <a:avLst/>
              </a:prstGeom>
              <a:blipFill>
                <a:blip r:embed="rId6"/>
                <a:stretch>
                  <a:fillRect/>
                </a:stretch>
              </a:blipFill>
              <a:ln w="12700"/>
            </p:spPr>
            <p:txBody>
              <a:bodyPr/>
              <a:lstStyle/>
              <a:p>
                <a:r>
                  <a:rPr lang="zh-CN" altLang="en-US">
                    <a:noFill/>
                  </a:rPr>
                  <a:t> </a:t>
                </a:r>
              </a:p>
            </p:txBody>
          </p:sp>
        </mc:Fallback>
      </mc:AlternateContent>
      <p:sp>
        <p:nvSpPr>
          <p:cNvPr id="30" name="箭头: 下 29">
            <a:extLst>
              <a:ext uri="{FF2B5EF4-FFF2-40B4-BE49-F238E27FC236}">
                <a16:creationId xmlns:a16="http://schemas.microsoft.com/office/drawing/2014/main" id="{1E17A139-384F-4110-ADE5-6F949A24D0D1}"/>
              </a:ext>
            </a:extLst>
          </p:cNvPr>
          <p:cNvSpPr/>
          <p:nvPr/>
        </p:nvSpPr>
        <p:spPr>
          <a:xfrm rot="-5400000">
            <a:off x="4428990" y="5078656"/>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3117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9" grpId="0" animBg="1"/>
      <p:bldP spid="3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A2728-5E4A-4FA1-A6C7-77A668289B2B}"/>
              </a:ext>
            </a:extLst>
          </p:cNvPr>
          <p:cNvSpPr>
            <a:spLocks noGrp="1"/>
          </p:cNvSpPr>
          <p:nvPr>
            <p:ph type="title"/>
          </p:nvPr>
        </p:nvSpPr>
        <p:spPr/>
        <p:txBody>
          <a:bodyPr/>
          <a:lstStyle/>
          <a:p>
            <a:r>
              <a:rPr lang="en-US" altLang="zh-CN" dirty="0"/>
              <a:t>PBF——</a:t>
            </a:r>
            <a:r>
              <a:rPr lang="zh-CN" altLang="en-US" dirty="0"/>
              <a:t>位置修正</a:t>
            </a:r>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66FA221D-CC7B-4720-ACA0-ED73D9F210F8}"/>
                  </a:ext>
                </a:extLst>
              </p:cNvPr>
              <p:cNvSpPr txBox="1">
                <a:spLocks/>
              </p:cNvSpPr>
              <p:nvPr/>
            </p:nvSpPr>
            <p:spPr>
              <a:xfrm>
                <a:off x="1005435" y="2454505"/>
                <a:ext cx="8700170" cy="338563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Sub>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𝑗</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𝑗</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e>
                    </m:nary>
                  </m:oMath>
                </a14:m>
                <a:r>
                  <a:rPr lang="en-US" altLang="zh-CN" dirty="0"/>
                  <a:t> </a:t>
                </a:r>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e>
                    </m:d>
                  </m:oMath>
                </a14:m>
                <a:endParaRPr lang="en-US" altLang="zh-CN" dirty="0"/>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a:p>
                <a:pPr marL="0" indent="0">
                  <a:lnSpc>
                    <a:spcPct val="120000"/>
                  </a:lnSpc>
                  <a:spcBef>
                    <a:spcPts val="0"/>
                  </a:spcBef>
                  <a:buNone/>
                </a:pPr>
                <a:r>
                  <a:rPr lang="en-US" altLang="zh-CN" dirty="0"/>
                  <a:t>      </a:t>
                </a:r>
                <a14:m>
                  <m:oMath xmlns:m="http://schemas.openxmlformats.org/officeDocument/2006/math">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p:txBody>
          </p:sp>
        </mc:Choice>
        <mc:Fallback xmlns="">
          <p:sp>
            <p:nvSpPr>
              <p:cNvPr id="4" name="内容占位符 2">
                <a:extLst>
                  <a:ext uri="{FF2B5EF4-FFF2-40B4-BE49-F238E27FC236}">
                    <a16:creationId xmlns:a16="http://schemas.microsoft.com/office/drawing/2014/main" id="{66FA221D-CC7B-4720-ACA0-ED73D9F210F8}"/>
                  </a:ext>
                </a:extLst>
              </p:cNvPr>
              <p:cNvSpPr txBox="1">
                <a:spLocks noRot="1" noChangeAspect="1" noMove="1" noResize="1" noEditPoints="1" noAdjustHandles="1" noChangeArrowheads="1" noChangeShapeType="1" noTextEdit="1"/>
              </p:cNvSpPr>
              <p:nvPr/>
            </p:nvSpPr>
            <p:spPr>
              <a:xfrm>
                <a:off x="1005435" y="2454505"/>
                <a:ext cx="8700170" cy="338563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26E0FAE-4E2C-4C3B-9D7C-0D37111AB9D6}"/>
                  </a:ext>
                </a:extLst>
              </p:cNvPr>
              <p:cNvSpPr/>
              <p:nvPr/>
            </p:nvSpPr>
            <p:spPr>
              <a:xfrm>
                <a:off x="5238125" y="5637091"/>
                <a:ext cx="6622839" cy="110427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𝑖</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en-US" altLang="zh-CN" dirty="0">
                  <a:solidFill>
                    <a:schemeClr val="tx1"/>
                  </a:solidFill>
                </a:endParaRPr>
              </a:p>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𝑗</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zh-CN" altLang="en-US" dirty="0">
                  <a:solidFill>
                    <a:schemeClr val="tx1"/>
                  </a:solidFill>
                </a:endParaRPr>
              </a:p>
            </p:txBody>
          </p:sp>
        </mc:Choice>
        <mc:Fallback xmlns="">
          <p:sp>
            <p:nvSpPr>
              <p:cNvPr id="5" name="矩形 4">
                <a:extLst>
                  <a:ext uri="{FF2B5EF4-FFF2-40B4-BE49-F238E27FC236}">
                    <a16:creationId xmlns:a16="http://schemas.microsoft.com/office/drawing/2014/main" id="{D26E0FAE-4E2C-4C3B-9D7C-0D37111AB9D6}"/>
                  </a:ext>
                </a:extLst>
              </p:cNvPr>
              <p:cNvSpPr>
                <a:spLocks noRot="1" noChangeAspect="1" noMove="1" noResize="1" noEditPoints="1" noAdjustHandles="1" noChangeArrowheads="1" noChangeShapeType="1" noTextEdit="1"/>
              </p:cNvSpPr>
              <p:nvPr/>
            </p:nvSpPr>
            <p:spPr>
              <a:xfrm>
                <a:off x="5238125" y="5637091"/>
                <a:ext cx="6622839" cy="1104277"/>
              </a:xfrm>
              <a:prstGeom prst="rect">
                <a:avLst/>
              </a:prstGeom>
              <a:blipFill>
                <a:blip r:embed="rId4"/>
                <a:stretch>
                  <a:fillRect/>
                </a:stretch>
              </a:blipFill>
              <a:ln w="12700"/>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4900FCF5-0A46-4582-87BA-073903E96742}"/>
              </a:ext>
            </a:extLst>
          </p:cNvPr>
          <p:cNvGrpSpPr/>
          <p:nvPr/>
        </p:nvGrpSpPr>
        <p:grpSpPr>
          <a:xfrm>
            <a:off x="8881431" y="2676078"/>
            <a:ext cx="2601430" cy="1389223"/>
            <a:chOff x="8226328" y="2114087"/>
            <a:chExt cx="2601430" cy="1389223"/>
          </a:xfrm>
        </p:grpSpPr>
        <p:sp>
          <p:nvSpPr>
            <p:cNvPr id="9" name="椭圆 8">
              <a:extLst>
                <a:ext uri="{FF2B5EF4-FFF2-40B4-BE49-F238E27FC236}">
                  <a16:creationId xmlns:a16="http://schemas.microsoft.com/office/drawing/2014/main" id="{DE704289-D875-4B9D-9D8F-4B297F32B684}"/>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5852B86-D37F-4BB8-9B2E-55BCC8A90B70}"/>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94C1D05-3B81-4EF2-BE7F-C5BABA1DD4E0}"/>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1" name="文本框 10">
                  <a:extLst>
                    <a:ext uri="{FF2B5EF4-FFF2-40B4-BE49-F238E27FC236}">
                      <a16:creationId xmlns:a16="http://schemas.microsoft.com/office/drawing/2014/main" id="{494C1D05-3B81-4EF2-BE7F-C5BABA1DD4E0}"/>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5"/>
                  <a:stretch>
                    <a:fillRect t="-23333" r="-20548"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D8BC103-BF4F-49F5-9963-047DC511B3C9}"/>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2" name="矩形 11">
                  <a:extLst>
                    <a:ext uri="{FF2B5EF4-FFF2-40B4-BE49-F238E27FC236}">
                      <a16:creationId xmlns:a16="http://schemas.microsoft.com/office/drawing/2014/main" id="{ED8BC103-BF4F-49F5-9963-047DC511B3C9}"/>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6"/>
                  <a:stretch>
                    <a:fillRect t="-20313" r="-21918" b="-7813"/>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6AE84E90-4F26-4356-A018-65A5BD249B61}"/>
                </a:ext>
              </a:extLst>
            </p:cNvPr>
            <p:cNvCxnSpPr>
              <a:stCxn id="10" idx="2"/>
              <a:endCxn id="9"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1623CA8C-FD35-4A0E-9C03-498F90433588}"/>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14" name="矩形 13">
                  <a:extLst>
                    <a:ext uri="{FF2B5EF4-FFF2-40B4-BE49-F238E27FC236}">
                      <a16:creationId xmlns:a16="http://schemas.microsoft.com/office/drawing/2014/main" id="{1623CA8C-FD35-4A0E-9C03-498F90433588}"/>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53525E52-905B-4DB4-85A9-0D1AA289C0BA}"/>
                    </a:ext>
                  </a:extLst>
                </p:cNvPr>
                <p:cNvSpPr/>
                <p:nvPr/>
              </p:nvSpPr>
              <p:spPr>
                <a:xfrm>
                  <a:off x="9137663" y="3103008"/>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15" name="矩形 14">
                  <a:extLst>
                    <a:ext uri="{FF2B5EF4-FFF2-40B4-BE49-F238E27FC236}">
                      <a16:creationId xmlns:a16="http://schemas.microsoft.com/office/drawing/2014/main" id="{53525E52-905B-4DB4-85A9-0D1AA289C0BA}"/>
                    </a:ext>
                  </a:extLst>
                </p:cNvPr>
                <p:cNvSpPr>
                  <a:spLocks noRot="1" noChangeAspect="1" noMove="1" noResize="1" noEditPoints="1" noAdjustHandles="1" noChangeArrowheads="1" noChangeShapeType="1" noTextEdit="1"/>
                </p:cNvSpPr>
                <p:nvPr/>
              </p:nvSpPr>
              <p:spPr>
                <a:xfrm>
                  <a:off x="9137663" y="3103008"/>
                  <a:ext cx="751231" cy="400302"/>
                </a:xfrm>
                <a:prstGeom prst="rect">
                  <a:avLst/>
                </a:prstGeom>
                <a:blipFill>
                  <a:blip r:embed="rId8"/>
                  <a:stretch>
                    <a:fillRect/>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DAB4CDFD-7FF4-474B-9E13-94444EA3B57E}"/>
              </a:ext>
            </a:extLst>
          </p:cNvPr>
          <p:cNvGrpSpPr/>
          <p:nvPr/>
        </p:nvGrpSpPr>
        <p:grpSpPr>
          <a:xfrm>
            <a:off x="8898825" y="4147062"/>
            <a:ext cx="2605036" cy="1433394"/>
            <a:chOff x="8227107" y="3705969"/>
            <a:chExt cx="2605036" cy="1433394"/>
          </a:xfrm>
        </p:grpSpPr>
        <p:sp>
          <p:nvSpPr>
            <p:cNvPr id="17" name="椭圆 16">
              <a:extLst>
                <a:ext uri="{FF2B5EF4-FFF2-40B4-BE49-F238E27FC236}">
                  <a16:creationId xmlns:a16="http://schemas.microsoft.com/office/drawing/2014/main" id="{3D712958-6043-493C-8D7B-6BB147393BB2}"/>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a:extLst>
                <a:ext uri="{FF2B5EF4-FFF2-40B4-BE49-F238E27FC236}">
                  <a16:creationId xmlns:a16="http://schemas.microsoft.com/office/drawing/2014/main" id="{7F08AA0E-E5CD-4A42-8BBA-019DE8FE0AC7}"/>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BA3F5C4-E321-4524-B4DE-CFD69F1736E7}"/>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CBA3F5C4-E321-4524-B4DE-CFD69F1736E7}"/>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9"/>
                  <a:stretch>
                    <a:fillRect t="-22951" r="-20548"/>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E68CF582-2286-40E1-A3F9-5A6CBF7DE6BD}"/>
                </a:ext>
              </a:extLst>
            </p:cNvPr>
            <p:cNvCxnSpPr>
              <a:cxnSpLocks/>
              <a:stCxn id="17" idx="5"/>
              <a:endCxn id="18"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A182FB97-91AE-460A-8665-5F716FA7D2E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21" name="矩形 20">
                  <a:extLst>
                    <a:ext uri="{FF2B5EF4-FFF2-40B4-BE49-F238E27FC236}">
                      <a16:creationId xmlns:a16="http://schemas.microsoft.com/office/drawing/2014/main" id="{A182FB97-91AE-460A-8665-5F716FA7D2E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10"/>
                  <a:stretch>
                    <a:fillRect t="-20000" r="-22222"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F3321325-B06B-4D4A-BCA7-171BD047F02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num>
                          <m:den>
                            <m:d>
                              <m:dPr>
                                <m:begChr m:val="‖"/>
                                <m:endChr m:val="‖"/>
                                <m:ctrlPr>
                                  <a:rPr lang="en-US" altLang="zh-CN" i="1" smtClean="0">
                                    <a:solidFill>
                                      <a:schemeClr val="accent1"/>
                                    </a:solidFill>
                                    <a:latin typeface="Cambria Math" panose="02040503050406030204" pitchFamily="18" charset="0"/>
                                  </a:rPr>
                                </m:ctrlPr>
                              </m:dPr>
                              <m:e>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2" name="矩形 21">
                  <a:extLst>
                    <a:ext uri="{FF2B5EF4-FFF2-40B4-BE49-F238E27FC236}">
                      <a16:creationId xmlns:a16="http://schemas.microsoft.com/office/drawing/2014/main" id="{F3321325-B06B-4D4A-BCA7-171BD047F02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605226B-96CD-42F6-A7C3-0AE507109D0E}"/>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smtClean="0">
                                <a:solidFill>
                                  <a:schemeClr val="accent1"/>
                                </a:solidFill>
                                <a:latin typeface="Cambria Math" panose="02040503050406030204" pitchFamily="18" charset="0"/>
                              </a:rPr>
                            </m:ctrlPr>
                          </m:sSubPr>
                          <m:e>
                            <m:r>
                              <a:rPr lang="en-US" altLang="zh-CN" i="1" smtClean="0">
                                <a:solidFill>
                                  <a:schemeClr val="accent1"/>
                                </a:solidFill>
                                <a:latin typeface="Cambria Math" panose="02040503050406030204" pitchFamily="18" charset="0"/>
                              </a:rPr>
                              <m:t>𝐶</m:t>
                            </m:r>
                          </m:e>
                          <m:sub>
                            <m:r>
                              <a:rPr lang="en-US" altLang="zh-CN" i="1" smtClean="0">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23" name="矩形 22">
                  <a:extLst>
                    <a:ext uri="{FF2B5EF4-FFF2-40B4-BE49-F238E27FC236}">
                      <a16:creationId xmlns:a16="http://schemas.microsoft.com/office/drawing/2014/main" id="{1605226B-96CD-42F6-A7C3-0AE507109D0E}"/>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2"/>
                  <a:stretch>
                    <a:fillRect b="-5714"/>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9A50FA3-7C43-4E8E-A7AA-C82BDC130DF0}"/>
                  </a:ext>
                </a:extLst>
              </p:cNvPr>
              <p:cNvSpPr/>
              <p:nvPr/>
            </p:nvSpPr>
            <p:spPr>
              <a:xfrm>
                <a:off x="899160" y="1878103"/>
                <a:ext cx="3385457"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24" name="矩形 23">
                <a:extLst>
                  <a:ext uri="{FF2B5EF4-FFF2-40B4-BE49-F238E27FC236}">
                    <a16:creationId xmlns:a16="http://schemas.microsoft.com/office/drawing/2014/main" id="{B9A50FA3-7C43-4E8E-A7AA-C82BDC130DF0}"/>
                  </a:ext>
                </a:extLst>
              </p:cNvPr>
              <p:cNvSpPr>
                <a:spLocks noRot="1" noChangeAspect="1" noMove="1" noResize="1" noEditPoints="1" noAdjustHandles="1" noChangeArrowheads="1" noChangeShapeType="1" noTextEdit="1"/>
              </p:cNvSpPr>
              <p:nvPr/>
            </p:nvSpPr>
            <p:spPr>
              <a:xfrm>
                <a:off x="899160" y="1878103"/>
                <a:ext cx="3385457" cy="584775"/>
              </a:xfrm>
              <a:prstGeom prst="rect">
                <a:avLst/>
              </a:prstGeom>
              <a:blipFill>
                <a:blip r:embed="rId13"/>
                <a:stretch>
                  <a:fillRect/>
                </a:stretch>
              </a:blipFill>
              <a:ln w="15875"/>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6E4E1F64-9CA7-441D-B535-74A6D61D1649}"/>
                  </a:ext>
                </a:extLst>
              </p:cNvPr>
              <p:cNvSpPr/>
              <p:nvPr/>
            </p:nvSpPr>
            <p:spPr>
              <a:xfrm>
                <a:off x="7810286" y="1658812"/>
                <a:ext cx="3693575" cy="10633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400" i="1">
                              <a:latin typeface="Cambria Math" panose="02040503050406030204" pitchFamily="18" charset="0"/>
                            </a:rPr>
                          </m:ctrlPr>
                        </m:sSubPr>
                        <m:e>
                          <m:r>
                            <m:rPr>
                              <m:sty m:val="p"/>
                            </m:rPr>
                            <a:rPr lang="en-US" altLang="zh-CN" sz="1400" i="1">
                              <a:latin typeface="Cambria Math" panose="02040503050406030204" pitchFamily="18" charset="0"/>
                              <a:ea typeface="Cambria Math" panose="02040503050406030204" pitchFamily="18" charset="0"/>
                            </a:rPr>
                            <m:t>∇</m:t>
                          </m:r>
                        </m:e>
                        <m:sub>
                          <m:sSub>
                            <m:sSubPr>
                              <m:ctrlPr>
                                <a:rPr lang="en-US" altLang="zh-CN" sz="1400" i="1">
                                  <a:latin typeface="Cambria Math" panose="02040503050406030204" pitchFamily="18" charset="0"/>
                                </a:rPr>
                              </m:ctrlPr>
                            </m:sSubPr>
                            <m:e>
                              <m:acc>
                                <m:accPr>
                                  <m:chr m:val="⃗"/>
                                  <m:ctrlPr>
                                    <a:rPr lang="en-US" altLang="zh-CN" sz="1400" i="1">
                                      <a:latin typeface="Cambria Math" panose="02040503050406030204" pitchFamily="18" charset="0"/>
                                    </a:rPr>
                                  </m:ctrlPr>
                                </m:accPr>
                                <m:e>
                                  <m:r>
                                    <a:rPr lang="en-US" altLang="zh-CN" sz="1400" i="1">
                                      <a:latin typeface="Cambria Math" panose="02040503050406030204" pitchFamily="18" charset="0"/>
                                    </a:rPr>
                                    <m:t>𝑥</m:t>
                                  </m:r>
                                </m:e>
                              </m:acc>
                            </m:e>
                            <m:sub>
                              <m:r>
                                <a:rPr lang="en-US" altLang="zh-CN" sz="1400" i="1">
                                  <a:latin typeface="Cambria Math" panose="02040503050406030204" pitchFamily="18" charset="0"/>
                                </a:rPr>
                                <m:t>𝑘</m:t>
                              </m:r>
                            </m:sub>
                          </m:sSub>
                        </m:sub>
                      </m:sSub>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𝐶</m:t>
                          </m:r>
                        </m:e>
                        <m:sub>
                          <m:r>
                            <a:rPr lang="en-US" altLang="zh-CN" sz="1400" i="1">
                              <a:latin typeface="Cambria Math" panose="02040503050406030204" pitchFamily="18" charset="0"/>
                            </a:rPr>
                            <m:t>𝑖</m:t>
                          </m:r>
                        </m:sub>
                      </m:sSub>
                      <m:r>
                        <a:rPr lang="en-US" altLang="zh-CN" sz="1400" i="1">
                          <a:latin typeface="Cambria Math" panose="02040503050406030204" pitchFamily="18" charset="0"/>
                        </a:rPr>
                        <m:t>=</m:t>
                      </m:r>
                      <m:f>
                        <m:fPr>
                          <m:ctrlPr>
                            <a:rPr lang="en-US" altLang="zh-CN" sz="1400" i="1">
                              <a:latin typeface="Cambria Math" panose="02040503050406030204" pitchFamily="18" charset="0"/>
                            </a:rPr>
                          </m:ctrlPr>
                        </m:fPr>
                        <m:num>
                          <m:r>
                            <a:rPr lang="en-US" altLang="zh-CN" sz="1400" i="1">
                              <a:latin typeface="Cambria Math" panose="02040503050406030204" pitchFamily="18" charset="0"/>
                            </a:rPr>
                            <m:t>1</m:t>
                          </m:r>
                        </m:num>
                        <m:den>
                          <m:sSub>
                            <m:sSubPr>
                              <m:ctrlPr>
                                <a:rPr lang="en-US" altLang="zh-CN" sz="1400" i="1">
                                  <a:latin typeface="Cambria Math" panose="02040503050406030204" pitchFamily="18" charset="0"/>
                                </a:rPr>
                              </m:ctrlPr>
                            </m:sSubPr>
                            <m:e>
                              <m:r>
                                <a:rPr lang="zh-CN" altLang="en-US" sz="1400" i="1">
                                  <a:latin typeface="Cambria Math" panose="02040503050406030204" pitchFamily="18" charset="0"/>
                                </a:rPr>
                                <m:t>𝜌</m:t>
                              </m:r>
                            </m:e>
                            <m:sub>
                              <m:r>
                                <a:rPr lang="en-US" altLang="zh-CN" sz="1400" i="1">
                                  <a:latin typeface="Cambria Math" panose="02040503050406030204" pitchFamily="18" charset="0"/>
                                </a:rPr>
                                <m:t>0</m:t>
                              </m:r>
                            </m:sub>
                          </m:sSub>
                        </m:den>
                      </m:f>
                      <m:d>
                        <m:dPr>
                          <m:begChr m:val="{"/>
                          <m:endChr m:val=""/>
                          <m:ctrlPr>
                            <a:rPr lang="en-US" altLang="zh-CN" sz="1400" i="1">
                              <a:latin typeface="Cambria Math" panose="02040503050406030204" pitchFamily="18" charset="0"/>
                            </a:rPr>
                          </m:ctrlPr>
                        </m:dPr>
                        <m:e>
                          <m:eqArr>
                            <m:eqArrPr>
                              <m:ctrlPr>
                                <a:rPr lang="en-US" altLang="zh-CN" sz="1400" i="1">
                                  <a:latin typeface="Cambria Math" panose="02040503050406030204" pitchFamily="18" charset="0"/>
                                </a:rPr>
                              </m:ctrlPr>
                            </m:eqArrPr>
                            <m:e>
                              <m:nary>
                                <m:naryPr>
                                  <m:chr m:val="∑"/>
                                  <m:supHide m:val="on"/>
                                  <m:ctrlPr>
                                    <a:rPr lang="en-US" altLang="zh-CN" sz="1400" i="1">
                                      <a:latin typeface="Cambria Math" panose="02040503050406030204" pitchFamily="18" charset="0"/>
                                    </a:rPr>
                                  </m:ctrlPr>
                                </m:naryPr>
                                <m:sub>
                                  <m:r>
                                    <m:rPr>
                                      <m:brk m:alnAt="7"/>
                                    </m:rPr>
                                    <a:rPr lang="en-US" altLang="zh-CN" sz="1400" i="1">
                                      <a:latin typeface="Cambria Math" panose="02040503050406030204" pitchFamily="18" charset="0"/>
                                    </a:rPr>
                                    <m:t>𝑗</m:t>
                                  </m:r>
                                </m:sub>
                                <m:sup/>
                                <m:e>
                                  <m:sSub>
                                    <m:sSubPr>
                                      <m:ctrlPr>
                                        <a:rPr lang="en-US" altLang="zh-CN" sz="1400" i="1">
                                          <a:latin typeface="Cambria Math" panose="02040503050406030204" pitchFamily="18" charset="0"/>
                                        </a:rPr>
                                      </m:ctrlPr>
                                    </m:sSubPr>
                                    <m:e>
                                      <m:r>
                                        <m:rPr>
                                          <m:sty m:val="p"/>
                                        </m:rPr>
                                        <a:rPr lang="en-US" altLang="zh-CN" sz="1400" i="1">
                                          <a:latin typeface="Cambria Math" panose="02040503050406030204" pitchFamily="18" charset="0"/>
                                          <a:ea typeface="Cambria Math" panose="02040503050406030204" pitchFamily="18" charset="0"/>
                                        </a:rPr>
                                        <m:t>∇</m:t>
                                      </m:r>
                                    </m:e>
                                    <m:sub>
                                      <m:sSub>
                                        <m:sSubPr>
                                          <m:ctrlPr>
                                            <a:rPr lang="en-US" altLang="zh-CN" sz="1400" i="1">
                                              <a:latin typeface="Cambria Math" panose="02040503050406030204" pitchFamily="18" charset="0"/>
                                            </a:rPr>
                                          </m:ctrlPr>
                                        </m:sSubPr>
                                        <m:e>
                                          <m:acc>
                                            <m:accPr>
                                              <m:chr m:val="⃗"/>
                                              <m:ctrlPr>
                                                <a:rPr lang="en-US" altLang="zh-CN" sz="1400" i="1">
                                                  <a:latin typeface="Cambria Math" panose="02040503050406030204" pitchFamily="18" charset="0"/>
                                                </a:rPr>
                                              </m:ctrlPr>
                                            </m:accPr>
                                            <m:e>
                                              <m:r>
                                                <a:rPr lang="en-US" altLang="zh-CN" sz="1400" i="1">
                                                  <a:latin typeface="Cambria Math" panose="02040503050406030204" pitchFamily="18" charset="0"/>
                                                </a:rPr>
                                                <m:t>𝑥</m:t>
                                              </m:r>
                                            </m:e>
                                          </m:acc>
                                        </m:e>
                                        <m:sub>
                                          <m:r>
                                            <a:rPr lang="en-US" altLang="zh-CN" sz="1400" i="1">
                                              <a:latin typeface="Cambria Math" panose="02040503050406030204" pitchFamily="18" charset="0"/>
                                            </a:rPr>
                                            <m:t>𝑘</m:t>
                                          </m:r>
                                        </m:sub>
                                      </m:sSub>
                                    </m:sub>
                                  </m:sSub>
                                  <m:r>
                                    <a:rPr lang="en-US" altLang="zh-CN" sz="1400" i="1">
                                      <a:latin typeface="Cambria Math" panose="02040503050406030204" pitchFamily="18" charset="0"/>
                                    </a:rPr>
                                    <m:t>𝑊</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acc>
                                            <m:accPr>
                                              <m:chr m:val="⃗"/>
                                              <m:ctrlPr>
                                                <a:rPr lang="en-US" altLang="zh-CN" sz="1400" i="1">
                                                  <a:latin typeface="Cambria Math" panose="02040503050406030204" pitchFamily="18" charset="0"/>
                                                </a:rPr>
                                              </m:ctrlPr>
                                            </m:accPr>
                                            <m:e>
                                              <m:r>
                                                <a:rPr lang="en-US" altLang="zh-CN" sz="1400" i="1">
                                                  <a:latin typeface="Cambria Math" panose="02040503050406030204" pitchFamily="18" charset="0"/>
                                                </a:rPr>
                                                <m:t>𝑥</m:t>
                                              </m:r>
                                            </m:e>
                                          </m:acc>
                                        </m:e>
                                        <m:sub>
                                          <m:r>
                                            <a:rPr lang="en-US" altLang="zh-CN" sz="1400" i="1">
                                              <a:latin typeface="Cambria Math" panose="02040503050406030204" pitchFamily="18" charset="0"/>
                                            </a:rPr>
                                            <m:t>𝑖</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acc>
                                            <m:accPr>
                                              <m:chr m:val="⃗"/>
                                              <m:ctrlPr>
                                                <a:rPr lang="en-US" altLang="zh-CN" sz="1400" i="1">
                                                  <a:latin typeface="Cambria Math" panose="02040503050406030204" pitchFamily="18" charset="0"/>
                                                </a:rPr>
                                              </m:ctrlPr>
                                            </m:accPr>
                                            <m:e>
                                              <m:r>
                                                <a:rPr lang="en-US" altLang="zh-CN" sz="1400" i="1">
                                                  <a:latin typeface="Cambria Math" panose="02040503050406030204" pitchFamily="18" charset="0"/>
                                                </a:rPr>
                                                <m:t>𝑥</m:t>
                                              </m:r>
                                            </m:e>
                                          </m:acc>
                                        </m:e>
                                        <m:sub>
                                          <m:r>
                                            <a:rPr lang="en-US" altLang="zh-CN" sz="1400" i="1">
                                              <a:latin typeface="Cambria Math" panose="02040503050406030204" pitchFamily="18" charset="0"/>
                                            </a:rPr>
                                            <m:t>𝑗</m:t>
                                          </m:r>
                                        </m:sub>
                                      </m:sSub>
                                      <m:r>
                                        <a:rPr lang="en-US" altLang="zh-CN" sz="1400" i="1">
                                          <a:latin typeface="Cambria Math" panose="02040503050406030204" pitchFamily="18" charset="0"/>
                                        </a:rPr>
                                        <m:t>,</m:t>
                                      </m:r>
                                      <m:r>
                                        <a:rPr lang="en-US" altLang="zh-CN" sz="1400" i="1">
                                          <a:latin typeface="Cambria Math" panose="02040503050406030204" pitchFamily="18" charset="0"/>
                                        </a:rPr>
                                        <m:t>h</m:t>
                                      </m:r>
                                    </m:e>
                                  </m:d>
                                </m:e>
                              </m:nary>
                              <m:r>
                                <a:rPr lang="en-US" altLang="zh-CN" sz="1400" i="1">
                                  <a:latin typeface="Cambria Math" panose="02040503050406030204" pitchFamily="18" charset="0"/>
                                </a:rPr>
                                <m:t>       </m:t>
                              </m:r>
                              <m:r>
                                <a:rPr lang="en-US" altLang="zh-CN" sz="1400" i="1">
                                  <a:latin typeface="Cambria Math" panose="02040503050406030204" pitchFamily="18" charset="0"/>
                                </a:rPr>
                                <m:t>𝑖𝑓</m:t>
                              </m:r>
                              <m:r>
                                <a:rPr lang="en-US" altLang="zh-CN" sz="1400" i="1">
                                  <a:latin typeface="Cambria Math" panose="02040503050406030204" pitchFamily="18" charset="0"/>
                                </a:rPr>
                                <m:t> </m:t>
                              </m:r>
                              <m:r>
                                <a:rPr lang="en-US" altLang="zh-CN" sz="1400" i="1">
                                  <a:latin typeface="Cambria Math" panose="02040503050406030204" pitchFamily="18" charset="0"/>
                                </a:rPr>
                                <m:t>𝑘</m:t>
                              </m:r>
                              <m:r>
                                <a:rPr lang="en-US" altLang="zh-CN" sz="1400" i="1">
                                  <a:latin typeface="Cambria Math" panose="02040503050406030204" pitchFamily="18" charset="0"/>
                                </a:rPr>
                                <m:t>=</m:t>
                              </m:r>
                              <m:r>
                                <a:rPr lang="en-US" altLang="zh-CN" sz="1400" i="1">
                                  <a:solidFill>
                                    <a:srgbClr val="C00000"/>
                                  </a:solidFill>
                                  <a:latin typeface="Cambria Math" panose="02040503050406030204" pitchFamily="18" charset="0"/>
                                </a:rPr>
                                <m:t>𝑖</m:t>
                              </m:r>
                            </m:e>
                            <m:e>
                              <m:r>
                                <a:rPr lang="en-US" altLang="zh-CN" sz="1400" i="1">
                                  <a:solidFill>
                                    <a:srgbClr val="C00000"/>
                                  </a:solidFill>
                                  <a:latin typeface="Cambria Math" panose="02040503050406030204" pitchFamily="18" charset="0"/>
                                </a:rPr>
                                <m:t>−</m:t>
                              </m:r>
                              <m:sSub>
                                <m:sSubPr>
                                  <m:ctrlPr>
                                    <a:rPr lang="en-US" altLang="zh-CN" sz="1400" i="1">
                                      <a:latin typeface="Cambria Math" panose="02040503050406030204" pitchFamily="18" charset="0"/>
                                    </a:rPr>
                                  </m:ctrlPr>
                                </m:sSubPr>
                                <m:e>
                                  <m:r>
                                    <m:rPr>
                                      <m:sty m:val="p"/>
                                    </m:rPr>
                                    <a:rPr lang="en-US" altLang="zh-CN" sz="1400" i="1">
                                      <a:latin typeface="Cambria Math" panose="02040503050406030204" pitchFamily="18" charset="0"/>
                                      <a:ea typeface="Cambria Math" panose="02040503050406030204" pitchFamily="18" charset="0"/>
                                    </a:rPr>
                                    <m:t>∇</m:t>
                                  </m:r>
                                </m:e>
                                <m:sub>
                                  <m:sSub>
                                    <m:sSubPr>
                                      <m:ctrlPr>
                                        <a:rPr lang="en-US" altLang="zh-CN" sz="1400" i="1">
                                          <a:latin typeface="Cambria Math" panose="02040503050406030204" pitchFamily="18" charset="0"/>
                                        </a:rPr>
                                      </m:ctrlPr>
                                    </m:sSubPr>
                                    <m:e>
                                      <m:acc>
                                        <m:accPr>
                                          <m:chr m:val="⃗"/>
                                          <m:ctrlPr>
                                            <a:rPr lang="en-US" altLang="zh-CN" sz="1400" i="1">
                                              <a:latin typeface="Cambria Math" panose="02040503050406030204" pitchFamily="18" charset="0"/>
                                            </a:rPr>
                                          </m:ctrlPr>
                                        </m:accPr>
                                        <m:e>
                                          <m:r>
                                            <a:rPr lang="en-US" altLang="zh-CN" sz="1400" i="1">
                                              <a:latin typeface="Cambria Math" panose="02040503050406030204" pitchFamily="18" charset="0"/>
                                            </a:rPr>
                                            <m:t>𝑥</m:t>
                                          </m:r>
                                        </m:e>
                                      </m:acc>
                                    </m:e>
                                    <m:sub>
                                      <m:r>
                                        <a:rPr lang="en-US" altLang="zh-CN" sz="1400" i="1">
                                          <a:latin typeface="Cambria Math" panose="02040503050406030204" pitchFamily="18" charset="0"/>
                                        </a:rPr>
                                        <m:t>𝑘</m:t>
                                      </m:r>
                                    </m:sub>
                                  </m:sSub>
                                </m:sub>
                              </m:sSub>
                              <m:r>
                                <a:rPr lang="en-US" altLang="zh-CN" sz="1400" i="1">
                                  <a:latin typeface="Cambria Math" panose="02040503050406030204" pitchFamily="18" charset="0"/>
                                </a:rPr>
                                <m:t>𝑊</m:t>
                              </m:r>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acc>
                                        <m:accPr>
                                          <m:chr m:val="⃗"/>
                                          <m:ctrlPr>
                                            <a:rPr lang="en-US" altLang="zh-CN" sz="1400" i="1">
                                              <a:latin typeface="Cambria Math" panose="02040503050406030204" pitchFamily="18" charset="0"/>
                                            </a:rPr>
                                          </m:ctrlPr>
                                        </m:accPr>
                                        <m:e>
                                          <m:r>
                                            <a:rPr lang="en-US" altLang="zh-CN" sz="1400" i="1">
                                              <a:latin typeface="Cambria Math" panose="02040503050406030204" pitchFamily="18" charset="0"/>
                                            </a:rPr>
                                            <m:t>𝑥</m:t>
                                          </m:r>
                                        </m:e>
                                      </m:acc>
                                    </m:e>
                                    <m:sub>
                                      <m:r>
                                        <a:rPr lang="en-US" altLang="zh-CN" sz="1400" i="1">
                                          <a:latin typeface="Cambria Math" panose="02040503050406030204" pitchFamily="18" charset="0"/>
                                        </a:rPr>
                                        <m:t>𝑖</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acc>
                                        <m:accPr>
                                          <m:chr m:val="⃗"/>
                                          <m:ctrlPr>
                                            <a:rPr lang="en-US" altLang="zh-CN" sz="1400" i="1">
                                              <a:latin typeface="Cambria Math" panose="02040503050406030204" pitchFamily="18" charset="0"/>
                                            </a:rPr>
                                          </m:ctrlPr>
                                        </m:accPr>
                                        <m:e>
                                          <m:r>
                                            <a:rPr lang="en-US" altLang="zh-CN" sz="1400" i="1">
                                              <a:latin typeface="Cambria Math" panose="02040503050406030204" pitchFamily="18" charset="0"/>
                                            </a:rPr>
                                            <m:t>𝑥</m:t>
                                          </m:r>
                                        </m:e>
                                      </m:acc>
                                    </m:e>
                                    <m:sub>
                                      <m:r>
                                        <a:rPr lang="en-US" altLang="zh-CN" sz="1400" i="1">
                                          <a:latin typeface="Cambria Math" panose="02040503050406030204" pitchFamily="18" charset="0"/>
                                        </a:rPr>
                                        <m:t>𝑗</m:t>
                                      </m:r>
                                    </m:sub>
                                  </m:sSub>
                                  <m:r>
                                    <a:rPr lang="en-US" altLang="zh-CN" sz="1400" i="1">
                                      <a:latin typeface="Cambria Math" panose="02040503050406030204" pitchFamily="18" charset="0"/>
                                    </a:rPr>
                                    <m:t>,</m:t>
                                  </m:r>
                                  <m:r>
                                    <a:rPr lang="en-US" altLang="zh-CN" sz="1400" i="1">
                                      <a:latin typeface="Cambria Math" panose="02040503050406030204" pitchFamily="18" charset="0"/>
                                    </a:rPr>
                                    <m:t>h</m:t>
                                  </m:r>
                                </m:e>
                              </m:d>
                              <m:r>
                                <a:rPr lang="en-US" altLang="zh-CN" sz="1400" i="1">
                                  <a:latin typeface="Cambria Math" panose="02040503050406030204" pitchFamily="18" charset="0"/>
                                </a:rPr>
                                <m:t>          </m:t>
                              </m:r>
                              <m:r>
                                <a:rPr lang="en-US" altLang="zh-CN" sz="1400" i="1">
                                  <a:latin typeface="Cambria Math" panose="02040503050406030204" pitchFamily="18" charset="0"/>
                                </a:rPr>
                                <m:t>𝑖𝑓</m:t>
                              </m:r>
                              <m:r>
                                <a:rPr lang="en-US" altLang="zh-CN" sz="1400" i="1">
                                  <a:latin typeface="Cambria Math" panose="02040503050406030204" pitchFamily="18" charset="0"/>
                                </a:rPr>
                                <m:t> </m:t>
                              </m:r>
                              <m:r>
                                <a:rPr lang="en-US" altLang="zh-CN" sz="1400" i="1">
                                  <a:latin typeface="Cambria Math" panose="02040503050406030204" pitchFamily="18" charset="0"/>
                                </a:rPr>
                                <m:t>𝑘</m:t>
                              </m:r>
                              <m:r>
                                <a:rPr lang="en-US" altLang="zh-CN" sz="1400" i="1">
                                  <a:latin typeface="Cambria Math" panose="02040503050406030204" pitchFamily="18" charset="0"/>
                                </a:rPr>
                                <m:t>=</m:t>
                              </m:r>
                              <m:r>
                                <a:rPr lang="en-US" altLang="zh-CN" sz="1400" i="1">
                                  <a:solidFill>
                                    <a:srgbClr val="C00000"/>
                                  </a:solidFill>
                                  <a:latin typeface="Cambria Math" panose="02040503050406030204" pitchFamily="18" charset="0"/>
                                </a:rPr>
                                <m:t>𝑗</m:t>
                              </m:r>
                            </m:e>
                          </m:eqArr>
                        </m:e>
                      </m:d>
                    </m:oMath>
                  </m:oMathPara>
                </a14:m>
                <a:endParaRPr lang="zh-CN" altLang="en-US" sz="1400" dirty="0"/>
              </a:p>
            </p:txBody>
          </p:sp>
        </mc:Choice>
        <mc:Fallback xmlns="">
          <p:sp>
            <p:nvSpPr>
              <p:cNvPr id="6" name="矩形 5">
                <a:extLst>
                  <a:ext uri="{FF2B5EF4-FFF2-40B4-BE49-F238E27FC236}">
                    <a16:creationId xmlns:a16="http://schemas.microsoft.com/office/drawing/2014/main" id="{6E4E1F64-9CA7-441D-B535-74A6D61D1649}"/>
                  </a:ext>
                </a:extLst>
              </p:cNvPr>
              <p:cNvSpPr>
                <a:spLocks noRot="1" noChangeAspect="1" noMove="1" noResize="1" noEditPoints="1" noAdjustHandles="1" noChangeArrowheads="1" noChangeShapeType="1" noTextEdit="1"/>
              </p:cNvSpPr>
              <p:nvPr/>
            </p:nvSpPr>
            <p:spPr>
              <a:xfrm>
                <a:off x="7810286" y="1658812"/>
                <a:ext cx="3693575" cy="1063368"/>
              </a:xfrm>
              <a:prstGeom prst="rect">
                <a:avLst/>
              </a:prstGeom>
              <a:blipFill>
                <a:blip r:embed="rId1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0921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a:xfrm>
                <a:off x="838200" y="1825625"/>
                <a:ext cx="5972175" cy="4351338"/>
              </a:xfrm>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pPr marL="0" indent="0">
                  <a:buNone/>
                </a:pP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xfrm>
                <a:off x="838200" y="1825625"/>
                <a:ext cx="5972175" cy="4351338"/>
              </a:xfrm>
              <a:blipFill>
                <a:blip r:embed="rId3"/>
                <a:stretch>
                  <a:fillRect l="-1839" t="-140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90B63D5-3F45-4046-8516-351B74F5099C}"/>
              </a:ext>
            </a:extLst>
          </p:cNvPr>
          <p:cNvPicPr>
            <a:picLocks noChangeAspect="1"/>
          </p:cNvPicPr>
          <p:nvPr/>
        </p:nvPicPr>
        <p:blipFill>
          <a:blip r:embed="rId4"/>
          <a:stretch>
            <a:fillRect/>
          </a:stretch>
        </p:blipFill>
        <p:spPr>
          <a:xfrm>
            <a:off x="7174400" y="1943695"/>
            <a:ext cx="4179400" cy="2162175"/>
          </a:xfrm>
          <a:prstGeom prst="rect">
            <a:avLst/>
          </a:prstGeom>
        </p:spPr>
      </p:pic>
      <p:pic>
        <p:nvPicPr>
          <p:cNvPr id="25" name="图片 24">
            <a:extLst>
              <a:ext uri="{FF2B5EF4-FFF2-40B4-BE49-F238E27FC236}">
                <a16:creationId xmlns:a16="http://schemas.microsoft.com/office/drawing/2014/main" id="{259AA160-1D31-4D35-93A9-EEB1F5DD56F1}"/>
              </a:ext>
            </a:extLst>
          </p:cNvPr>
          <p:cNvPicPr>
            <a:picLocks noChangeAspect="1"/>
          </p:cNvPicPr>
          <p:nvPr/>
        </p:nvPicPr>
        <p:blipFill>
          <a:blip r:embed="rId5"/>
          <a:stretch>
            <a:fillRect/>
          </a:stretch>
        </p:blipFill>
        <p:spPr>
          <a:xfrm>
            <a:off x="8269354" y="4358877"/>
            <a:ext cx="2135605" cy="2248263"/>
          </a:xfrm>
          <a:prstGeom prst="rect">
            <a:avLst/>
          </a:prstGeom>
        </p:spPr>
      </p:pic>
    </p:spTree>
    <p:extLst>
      <p:ext uri="{BB962C8B-B14F-4D97-AF65-F5344CB8AC3E}">
        <p14:creationId xmlns:p14="http://schemas.microsoft.com/office/powerpoint/2010/main" val="211860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7742EF-B627-4323-8CEC-BBB1DB1741A5}"/>
              </a:ext>
            </a:extLst>
          </p:cNvPr>
          <p:cNvSpPr>
            <a:spLocks noGrp="1"/>
          </p:cNvSpPr>
          <p:nvPr>
            <p:ph type="title"/>
          </p:nvPr>
        </p:nvSpPr>
        <p:spPr/>
        <p:txBody>
          <a:bodyPr/>
          <a:lstStyle/>
          <a:p>
            <a:r>
              <a:rPr lang="zh-CN" altLang="en-US" dirty="0"/>
              <a:t>后续</a:t>
            </a:r>
            <a:r>
              <a:rPr lang="en-US" altLang="zh-CN" dirty="0"/>
              <a:t>…</a:t>
            </a:r>
            <a:endParaRPr lang="zh-CN" altLang="en-US" dirty="0"/>
          </a:p>
        </p:txBody>
      </p:sp>
      <p:sp>
        <p:nvSpPr>
          <p:cNvPr id="3" name="内容占位符 2">
            <a:extLst>
              <a:ext uri="{FF2B5EF4-FFF2-40B4-BE49-F238E27FC236}">
                <a16:creationId xmlns:a16="http://schemas.microsoft.com/office/drawing/2014/main" id="{DA18343E-75BF-4A23-84B5-7DD37329203F}"/>
              </a:ext>
            </a:extLst>
          </p:cNvPr>
          <p:cNvSpPr>
            <a:spLocks noGrp="1"/>
          </p:cNvSpPr>
          <p:nvPr>
            <p:ph idx="1"/>
          </p:nvPr>
        </p:nvSpPr>
        <p:spPr/>
        <p:txBody>
          <a:bodyPr>
            <a:normAutofit lnSpcReduction="10000"/>
          </a:bodyPr>
          <a:lstStyle/>
          <a:p>
            <a:r>
              <a:rPr lang="en-US" altLang="zh-CN" dirty="0"/>
              <a:t>Unified particle physics for real-time applications (UPP)</a:t>
            </a:r>
          </a:p>
          <a:p>
            <a:r>
              <a:rPr lang="zh-CN" altLang="en-US" dirty="0"/>
              <a:t>欧拉网格法</a:t>
            </a:r>
            <a:endParaRPr lang="en-US" altLang="zh-CN" dirty="0"/>
          </a:p>
          <a:p>
            <a:r>
              <a:rPr lang="zh-CN" altLang="en-US" dirty="0"/>
              <a:t>混合欧拉</a:t>
            </a:r>
            <a:r>
              <a:rPr lang="en-US" altLang="zh-CN" dirty="0"/>
              <a:t>-</a:t>
            </a:r>
            <a:r>
              <a:rPr lang="zh-CN" altLang="en-US" dirty="0"/>
              <a:t>拉格朗日方法</a:t>
            </a:r>
            <a:endParaRPr lang="en-US" altLang="zh-CN" dirty="0"/>
          </a:p>
          <a:p>
            <a:r>
              <a:rPr lang="zh-CN" altLang="en-US" dirty="0"/>
              <a:t>各种约束的实现</a:t>
            </a:r>
            <a:endParaRPr lang="en-US" altLang="zh-CN" dirty="0"/>
          </a:p>
          <a:p>
            <a:r>
              <a:rPr lang="zh-CN" altLang="en-US" dirty="0"/>
              <a:t>并行计算</a:t>
            </a:r>
            <a:endParaRPr lang="en-US" altLang="zh-CN" dirty="0"/>
          </a:p>
          <a:p>
            <a:r>
              <a:rPr lang="zh-CN" altLang="en-US" dirty="0"/>
              <a:t>涡流、湍流的模拟</a:t>
            </a:r>
            <a:endParaRPr lang="en-US" altLang="zh-CN" dirty="0"/>
          </a:p>
          <a:p>
            <a:r>
              <a:rPr lang="zh-CN" altLang="en-US" dirty="0"/>
              <a:t>流体渲染</a:t>
            </a:r>
            <a:endParaRPr lang="en-US" altLang="zh-CN" dirty="0"/>
          </a:p>
          <a:p>
            <a:r>
              <a:rPr lang="en-US" altLang="zh-CN" dirty="0"/>
              <a:t>……</a:t>
            </a:r>
          </a:p>
          <a:p>
            <a:endParaRPr lang="en-US" altLang="zh-CN" dirty="0"/>
          </a:p>
          <a:p>
            <a:pPr lvl="1"/>
            <a:endParaRPr lang="zh-CN" altLang="en-US" dirty="0"/>
          </a:p>
        </p:txBody>
      </p:sp>
    </p:spTree>
    <p:extLst>
      <p:ext uri="{BB962C8B-B14F-4D97-AF65-F5344CB8AC3E}">
        <p14:creationId xmlns:p14="http://schemas.microsoft.com/office/powerpoint/2010/main" val="26591165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fontScale="85000" lnSpcReduction="20000"/>
          </a:bodyPr>
          <a:lstStyle/>
          <a:p>
            <a:r>
              <a:rPr lang="en-US" altLang="zh-CN" dirty="0">
                <a:hlinkClick r:id="rId3"/>
              </a:rPr>
              <a:t>Müller, Matthias, et al. "Position based dynamics." Journal of Visual Communication and Image Representation 18.2 (2007): 109-118.</a:t>
            </a:r>
            <a:endParaRPr lang="en-US" altLang="zh-CN" dirty="0">
              <a:hlinkClick r:id="" action="ppaction://noaction"/>
            </a:endParaRPr>
          </a:p>
          <a:p>
            <a:r>
              <a:rPr lang="en-US" altLang="zh-CN" dirty="0">
                <a:hlinkClick r:id="" action="ppaction://noaction"/>
              </a:rPr>
              <a:t>Macklin, Miles, and Matthias Müller. "Position based fluids." ACM Transactions on Graphics (TOG) 32.4 (2013): 1-12.</a:t>
            </a:r>
            <a:endParaRPr lang="en-US" altLang="zh-CN" dirty="0"/>
          </a:p>
          <a:p>
            <a:r>
              <a:rPr lang="en-US" altLang="zh-CN" dirty="0">
                <a:hlinkClick r:id="rId4"/>
              </a:rPr>
              <a:t>Macklin, Miles, et al. "Unified particle physics for real-time applications." ACM Transactions on Graphics (TOG) 33.4 (2014): 1-12.</a:t>
            </a:r>
            <a:endParaRPr lang="en-US" altLang="zh-CN" dirty="0"/>
          </a:p>
          <a:p>
            <a:r>
              <a:rPr lang="en-US" altLang="zh-CN" dirty="0">
                <a:hlinkClick r:id="rId5"/>
              </a:rPr>
              <a:t>https://zhuanlan.zhihu.com/p/48737753</a:t>
            </a:r>
            <a:endParaRPr lang="en-US" altLang="zh-CN" dirty="0"/>
          </a:p>
          <a:p>
            <a:r>
              <a:rPr lang="en-US" altLang="zh-CN" dirty="0">
                <a:hlinkClick r:id="rId6"/>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49E43-661B-4E66-B711-958EA9705F6C}"/>
              </a:ext>
            </a:extLst>
          </p:cNvPr>
          <p:cNvSpPr>
            <a:spLocks noGrp="1"/>
          </p:cNvSpPr>
          <p:nvPr>
            <p:ph type="title"/>
          </p:nvPr>
        </p:nvSpPr>
        <p:spPr/>
        <p:txBody>
          <a:bodyPr/>
          <a:lstStyle/>
          <a:p>
            <a:r>
              <a:rPr lang="zh-CN" altLang="en-US" dirty="0"/>
              <a:t>观察流体</a:t>
            </a:r>
            <a:r>
              <a:rPr lang="en-US" altLang="zh-CN" dirty="0"/>
              <a:t>——</a:t>
            </a:r>
            <a:r>
              <a:rPr lang="zh-CN" altLang="en-US" dirty="0"/>
              <a:t>两种不同的视角</a:t>
            </a:r>
          </a:p>
        </p:txBody>
      </p:sp>
      <p:sp>
        <p:nvSpPr>
          <p:cNvPr id="3" name="内容占位符 2">
            <a:extLst>
              <a:ext uri="{FF2B5EF4-FFF2-40B4-BE49-F238E27FC236}">
                <a16:creationId xmlns:a16="http://schemas.microsoft.com/office/drawing/2014/main" id="{CFB408DD-12F6-4268-83FF-3DB6B2EFC393}"/>
              </a:ext>
            </a:extLst>
          </p:cNvPr>
          <p:cNvSpPr>
            <a:spLocks noGrp="1"/>
          </p:cNvSpPr>
          <p:nvPr>
            <p:ph sz="half" idx="1"/>
          </p:nvPr>
        </p:nvSpPr>
        <p:spPr/>
        <p:txBody>
          <a:bodyPr/>
          <a:lstStyle/>
          <a:p>
            <a:r>
              <a:rPr lang="zh-CN" altLang="en-US" dirty="0">
                <a:solidFill>
                  <a:srgbClr val="C00000"/>
                </a:solidFill>
              </a:rPr>
              <a:t>欧拉</a:t>
            </a:r>
            <a:r>
              <a:rPr lang="zh-CN" altLang="en-US" dirty="0"/>
              <a:t>视角</a:t>
            </a:r>
            <a:endParaRPr lang="en-US" altLang="zh-CN" dirty="0"/>
          </a:p>
          <a:p>
            <a:pPr marL="0" lvl="1" indent="0">
              <a:buNone/>
            </a:pPr>
            <a:r>
              <a:rPr lang="en-US" altLang="zh-CN" dirty="0">
                <a:solidFill>
                  <a:srgbClr val="C00000"/>
                </a:solidFill>
              </a:rPr>
              <a:t>   </a:t>
            </a:r>
            <a:r>
              <a:rPr lang="zh-CN" altLang="en-US" dirty="0">
                <a:solidFill>
                  <a:srgbClr val="C00000"/>
                </a:solidFill>
              </a:rPr>
              <a:t>固定位置</a:t>
            </a:r>
            <a:endParaRPr lang="en-US" altLang="zh-CN" dirty="0">
              <a:solidFill>
                <a:srgbClr val="C00000"/>
              </a:solidFill>
            </a:endParaRPr>
          </a:p>
          <a:p>
            <a:pPr marL="0" lvl="1" indent="0">
              <a:buNone/>
            </a:pPr>
            <a:r>
              <a:rPr lang="zh-CN" altLang="en-US" dirty="0"/>
              <a:t>   流体流过时测量</a:t>
            </a:r>
            <a:endParaRPr lang="en-US" altLang="zh-CN" dirty="0"/>
          </a:p>
          <a:p>
            <a:pPr marL="0" lvl="1" indent="0">
              <a:buNone/>
            </a:pPr>
            <a:r>
              <a:rPr lang="en-US" altLang="zh-CN" dirty="0"/>
              <a:t>   </a:t>
            </a:r>
            <a:r>
              <a:rPr lang="zh-CN" altLang="en-US" dirty="0">
                <a:solidFill>
                  <a:schemeClr val="accent1"/>
                </a:solidFill>
              </a:rPr>
              <a:t>“岿然不动”</a:t>
            </a:r>
            <a:endParaRPr lang="en-US" altLang="zh-CN" dirty="0">
              <a:solidFill>
                <a:schemeClr val="accent1"/>
              </a:solidFill>
            </a:endParaRPr>
          </a:p>
        </p:txBody>
      </p:sp>
      <p:sp>
        <p:nvSpPr>
          <p:cNvPr id="4" name="内容占位符 3">
            <a:extLst>
              <a:ext uri="{FF2B5EF4-FFF2-40B4-BE49-F238E27FC236}">
                <a16:creationId xmlns:a16="http://schemas.microsoft.com/office/drawing/2014/main" id="{70ACDD5A-25F7-43ED-9F1E-B6DA98116664}"/>
              </a:ext>
            </a:extLst>
          </p:cNvPr>
          <p:cNvSpPr>
            <a:spLocks noGrp="1"/>
          </p:cNvSpPr>
          <p:nvPr>
            <p:ph sz="half" idx="2"/>
          </p:nvPr>
        </p:nvSpPr>
        <p:spPr/>
        <p:txBody>
          <a:bodyPr/>
          <a:lstStyle/>
          <a:p>
            <a:r>
              <a:rPr lang="zh-CN" altLang="en-US" dirty="0">
                <a:solidFill>
                  <a:srgbClr val="C00000"/>
                </a:solidFill>
              </a:rPr>
              <a:t>拉格朗日</a:t>
            </a:r>
            <a:r>
              <a:rPr lang="zh-CN" altLang="en-US" dirty="0"/>
              <a:t>视角</a:t>
            </a:r>
            <a:endParaRPr lang="en-US" altLang="zh-CN" dirty="0"/>
          </a:p>
          <a:p>
            <a:pPr marL="0" lvl="1" indent="0">
              <a:buNone/>
            </a:pPr>
            <a:r>
              <a:rPr lang="zh-CN" altLang="en-US" dirty="0">
                <a:solidFill>
                  <a:srgbClr val="C00000"/>
                </a:solidFill>
              </a:rPr>
              <a:t>   运动的粒子</a:t>
            </a:r>
            <a:endParaRPr lang="en-US" altLang="zh-CN" dirty="0">
              <a:solidFill>
                <a:srgbClr val="C00000"/>
              </a:solidFill>
            </a:endParaRPr>
          </a:p>
          <a:p>
            <a:pPr marL="0" lvl="1" indent="0">
              <a:buNone/>
            </a:pPr>
            <a:r>
              <a:rPr lang="zh-CN" altLang="en-US" dirty="0"/>
              <a:t>   粒子携带物理量</a:t>
            </a:r>
            <a:endParaRPr lang="en-US" altLang="zh-CN" dirty="0"/>
          </a:p>
          <a:p>
            <a:pPr marL="0" lvl="1" indent="0">
              <a:buNone/>
            </a:pPr>
            <a:r>
              <a:rPr lang="zh-CN" altLang="en-US" dirty="0"/>
              <a:t>   </a:t>
            </a:r>
            <a:r>
              <a:rPr lang="zh-CN" altLang="en-US" dirty="0">
                <a:solidFill>
                  <a:schemeClr val="accent1"/>
                </a:solidFill>
              </a:rPr>
              <a:t>“随波逐流”</a:t>
            </a:r>
            <a:endParaRPr lang="en-US" altLang="zh-CN" dirty="0">
              <a:solidFill>
                <a:schemeClr val="accent1"/>
              </a:solidFill>
            </a:endParaRPr>
          </a:p>
          <a:p>
            <a:pPr lvl="1"/>
            <a:endParaRPr lang="zh-CN" altLang="en-US" dirty="0"/>
          </a:p>
        </p:txBody>
      </p:sp>
      <p:grpSp>
        <p:nvGrpSpPr>
          <p:cNvPr id="147" name="组合 146">
            <a:extLst>
              <a:ext uri="{FF2B5EF4-FFF2-40B4-BE49-F238E27FC236}">
                <a16:creationId xmlns:a16="http://schemas.microsoft.com/office/drawing/2014/main" id="{667DA24B-ABC1-4376-9A8A-1C20BC09442E}"/>
              </a:ext>
            </a:extLst>
          </p:cNvPr>
          <p:cNvGrpSpPr/>
          <p:nvPr/>
        </p:nvGrpSpPr>
        <p:grpSpPr>
          <a:xfrm>
            <a:off x="8750300" y="1857487"/>
            <a:ext cx="2217565" cy="1432997"/>
            <a:chOff x="-4851773" y="4001294"/>
            <a:chExt cx="5689973" cy="3676879"/>
          </a:xfrm>
        </p:grpSpPr>
        <p:grpSp>
          <p:nvGrpSpPr>
            <p:cNvPr id="48" name="组合 47">
              <a:extLst>
                <a:ext uri="{FF2B5EF4-FFF2-40B4-BE49-F238E27FC236}">
                  <a16:creationId xmlns:a16="http://schemas.microsoft.com/office/drawing/2014/main" id="{44448C1E-9869-433F-907D-50440B124B17}"/>
                </a:ext>
              </a:extLst>
            </p:cNvPr>
            <p:cNvGrpSpPr/>
            <p:nvPr/>
          </p:nvGrpSpPr>
          <p:grpSpPr>
            <a:xfrm>
              <a:off x="-4851773" y="4136727"/>
              <a:ext cx="5689973" cy="3541446"/>
              <a:chOff x="1130299" y="2936001"/>
              <a:chExt cx="3636135" cy="2524998"/>
            </a:xfrm>
          </p:grpSpPr>
          <p:grpSp>
            <p:nvGrpSpPr>
              <p:cNvPr id="69" name="组合 68">
                <a:extLst>
                  <a:ext uri="{FF2B5EF4-FFF2-40B4-BE49-F238E27FC236}">
                    <a16:creationId xmlns:a16="http://schemas.microsoft.com/office/drawing/2014/main" id="{76276A8B-0431-4EBF-88BD-ECD8548F56B7}"/>
                  </a:ext>
                </a:extLst>
              </p:cNvPr>
              <p:cNvGrpSpPr/>
              <p:nvPr/>
            </p:nvGrpSpPr>
            <p:grpSpPr>
              <a:xfrm>
                <a:off x="1130299" y="2940766"/>
                <a:ext cx="3636135" cy="2520233"/>
                <a:chOff x="1409700" y="4441970"/>
                <a:chExt cx="1955800" cy="1355580"/>
              </a:xfrm>
            </p:grpSpPr>
            <p:sp>
              <p:nvSpPr>
                <p:cNvPr id="92" name="波形 91">
                  <a:extLst>
                    <a:ext uri="{FF2B5EF4-FFF2-40B4-BE49-F238E27FC236}">
                      <a16:creationId xmlns:a16="http://schemas.microsoft.com/office/drawing/2014/main" id="{254F8394-A5B4-4182-84A6-594A1FD0DAE8}"/>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07A7D687-422D-4140-A3A7-8B986D41278B}"/>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矩形 93">
                  <a:extLst>
                    <a:ext uri="{FF2B5EF4-FFF2-40B4-BE49-F238E27FC236}">
                      <a16:creationId xmlns:a16="http://schemas.microsoft.com/office/drawing/2014/main" id="{B4277FC7-0759-4317-B1A6-835A45719EC2}"/>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a:extLst>
                  <a:ext uri="{FF2B5EF4-FFF2-40B4-BE49-F238E27FC236}">
                    <a16:creationId xmlns:a16="http://schemas.microsoft.com/office/drawing/2014/main" id="{3D64D33E-D9D3-45A3-95E2-B6A0424BA454}"/>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4F805FB-8FE9-4499-9A43-86CA2790E281}"/>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66DABB2-B973-49AE-AA90-066076D503CB}"/>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E87FCDA-8B5A-4459-8A6A-A327D56935D2}"/>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0DC8C3F-0F8D-4058-AB58-5F7DB5446264}"/>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3A1DEC0-CBFC-4BD4-86E2-F8812231782E}"/>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B3D803F-0EE4-4299-A184-6E77F97F653F}"/>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23D8837-496B-4509-8F39-0402752E3F5A}"/>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DD526D5-89FD-48D3-A059-F692DE156200}"/>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BC86144-FDAC-48D9-9607-29E4F0189034}"/>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8066961-B080-4077-AC76-C6C9418F31C0}"/>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339D827-2416-47F5-BBA9-F678D18D1B56}"/>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114EE5F-79DC-41DC-B00A-84400FC0A549}"/>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61DB2E5-DCAC-418F-BE98-C4E0108120E3}"/>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3A85A53-E763-479E-B7CA-6B8064FF988A}"/>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13BDC3F-BCEC-40DC-91A6-8F1549624666}"/>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E518951-330D-4A8C-B16A-E5CAA6FADCA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87B06EE-CAEE-4358-9AB0-5CDA76068A81}"/>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3EA3A8C-88DC-4C3E-9D46-CCBF081A2482}"/>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D8625D4-653F-4FE9-897C-35C2342EFCD3}"/>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EBD9179-B2E1-49DB-9F96-AF3DFA60ABBE}"/>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1" name="直接箭头连接符 90">
                <a:extLst>
                  <a:ext uri="{FF2B5EF4-FFF2-40B4-BE49-F238E27FC236}">
                    <a16:creationId xmlns:a16="http://schemas.microsoft.com/office/drawing/2014/main" id="{D64B756A-F186-4260-BC6E-A693EF2B956F}"/>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49" name="直接箭头连接符 48">
              <a:extLst>
                <a:ext uri="{FF2B5EF4-FFF2-40B4-BE49-F238E27FC236}">
                  <a16:creationId xmlns:a16="http://schemas.microsoft.com/office/drawing/2014/main" id="{6E0069F9-6E08-4BB4-9C97-5510195ABAC8}"/>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0" name="直接箭头连接符 49">
              <a:extLst>
                <a:ext uri="{FF2B5EF4-FFF2-40B4-BE49-F238E27FC236}">
                  <a16:creationId xmlns:a16="http://schemas.microsoft.com/office/drawing/2014/main" id="{E3DA9909-B86D-4313-A12F-0D28306A967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1" name="直接箭头连接符 50">
              <a:extLst>
                <a:ext uri="{FF2B5EF4-FFF2-40B4-BE49-F238E27FC236}">
                  <a16:creationId xmlns:a16="http://schemas.microsoft.com/office/drawing/2014/main" id="{FF47DC0D-CF2D-486A-BB20-29A4939042C0}"/>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2" name="直接箭头连接符 51">
              <a:extLst>
                <a:ext uri="{FF2B5EF4-FFF2-40B4-BE49-F238E27FC236}">
                  <a16:creationId xmlns:a16="http://schemas.microsoft.com/office/drawing/2014/main" id="{261993AD-F350-4897-91B6-E8D040B0CF62}"/>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3" name="直接箭头连接符 52">
              <a:extLst>
                <a:ext uri="{FF2B5EF4-FFF2-40B4-BE49-F238E27FC236}">
                  <a16:creationId xmlns:a16="http://schemas.microsoft.com/office/drawing/2014/main" id="{225F3A41-F86C-478B-A874-40A414BF4263}"/>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4" name="直接箭头连接符 53">
              <a:extLst>
                <a:ext uri="{FF2B5EF4-FFF2-40B4-BE49-F238E27FC236}">
                  <a16:creationId xmlns:a16="http://schemas.microsoft.com/office/drawing/2014/main" id="{E1EF26BF-9710-43E6-A260-F09D172C6FFA}"/>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5" name="直接箭头连接符 54">
              <a:extLst>
                <a:ext uri="{FF2B5EF4-FFF2-40B4-BE49-F238E27FC236}">
                  <a16:creationId xmlns:a16="http://schemas.microsoft.com/office/drawing/2014/main" id="{93C46798-7A60-4EF6-B1DA-B1A9B5D1CCDC}"/>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6" name="直接箭头连接符 55">
              <a:extLst>
                <a:ext uri="{FF2B5EF4-FFF2-40B4-BE49-F238E27FC236}">
                  <a16:creationId xmlns:a16="http://schemas.microsoft.com/office/drawing/2014/main" id="{F3543CAB-490C-4145-AD1E-72B3BAEE0A7F}"/>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7" name="直接箭头连接符 56">
              <a:extLst>
                <a:ext uri="{FF2B5EF4-FFF2-40B4-BE49-F238E27FC236}">
                  <a16:creationId xmlns:a16="http://schemas.microsoft.com/office/drawing/2014/main" id="{D3F7E86D-9925-4713-A374-D83212F0664C}"/>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8" name="直接箭头连接符 57">
              <a:extLst>
                <a:ext uri="{FF2B5EF4-FFF2-40B4-BE49-F238E27FC236}">
                  <a16:creationId xmlns:a16="http://schemas.microsoft.com/office/drawing/2014/main" id="{0C86EBA1-9E92-43C6-B15A-C4160262830F}"/>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9" name="直接箭头连接符 58">
              <a:extLst>
                <a:ext uri="{FF2B5EF4-FFF2-40B4-BE49-F238E27FC236}">
                  <a16:creationId xmlns:a16="http://schemas.microsoft.com/office/drawing/2014/main" id="{8A39380B-7DE1-4517-A4B2-614C59D634EA}"/>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0" name="直接箭头连接符 59">
              <a:extLst>
                <a:ext uri="{FF2B5EF4-FFF2-40B4-BE49-F238E27FC236}">
                  <a16:creationId xmlns:a16="http://schemas.microsoft.com/office/drawing/2014/main" id="{B8569098-C256-4850-8E92-B9C5FF9D8434}"/>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1" name="直接箭头连接符 60">
              <a:extLst>
                <a:ext uri="{FF2B5EF4-FFF2-40B4-BE49-F238E27FC236}">
                  <a16:creationId xmlns:a16="http://schemas.microsoft.com/office/drawing/2014/main" id="{FA679B90-50CE-4605-9F2A-00C064930C27}"/>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2" name="直接箭头连接符 61">
              <a:extLst>
                <a:ext uri="{FF2B5EF4-FFF2-40B4-BE49-F238E27FC236}">
                  <a16:creationId xmlns:a16="http://schemas.microsoft.com/office/drawing/2014/main" id="{3282EC0F-A2C9-4D1E-886B-F5E8B839DD4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AE88B54C-001E-4672-9D50-C645ABBBC1E1}"/>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4" name="直接箭头连接符 63">
              <a:extLst>
                <a:ext uri="{FF2B5EF4-FFF2-40B4-BE49-F238E27FC236}">
                  <a16:creationId xmlns:a16="http://schemas.microsoft.com/office/drawing/2014/main" id="{231E54F3-4B01-4744-8C20-0633684993E2}"/>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5" name="直接箭头连接符 64">
              <a:extLst>
                <a:ext uri="{FF2B5EF4-FFF2-40B4-BE49-F238E27FC236}">
                  <a16:creationId xmlns:a16="http://schemas.microsoft.com/office/drawing/2014/main" id="{B39A832D-0DCB-45E4-BAB2-FFF6684FE9C8}"/>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6674A7A8-23B7-4B50-8CC7-03F9035DA4FC}"/>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B6D53220-7973-42BD-A567-49CD5EEB187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8" name="直接箭头连接符 67">
              <a:extLst>
                <a:ext uri="{FF2B5EF4-FFF2-40B4-BE49-F238E27FC236}">
                  <a16:creationId xmlns:a16="http://schemas.microsoft.com/office/drawing/2014/main" id="{87F0D2B5-00CA-4149-AFD5-E8252E888D9A}"/>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146" name="组合 145">
            <a:extLst>
              <a:ext uri="{FF2B5EF4-FFF2-40B4-BE49-F238E27FC236}">
                <a16:creationId xmlns:a16="http://schemas.microsoft.com/office/drawing/2014/main" id="{CF23CA5E-A937-4BCF-BFC5-1383CEB01823}"/>
              </a:ext>
            </a:extLst>
          </p:cNvPr>
          <p:cNvGrpSpPr/>
          <p:nvPr/>
        </p:nvGrpSpPr>
        <p:grpSpPr>
          <a:xfrm>
            <a:off x="3463538" y="1811526"/>
            <a:ext cx="2217572" cy="1485900"/>
            <a:chOff x="-1345338" y="3610433"/>
            <a:chExt cx="4846702" cy="3247567"/>
          </a:xfrm>
        </p:grpSpPr>
        <p:grpSp>
          <p:nvGrpSpPr>
            <p:cNvPr id="6" name="组合 5">
              <a:extLst>
                <a:ext uri="{FF2B5EF4-FFF2-40B4-BE49-F238E27FC236}">
                  <a16:creationId xmlns:a16="http://schemas.microsoft.com/office/drawing/2014/main" id="{BC7140CE-C1B3-478C-BEFA-9B5F5FCB39B8}"/>
                </a:ext>
              </a:extLst>
            </p:cNvPr>
            <p:cNvGrpSpPr/>
            <p:nvPr/>
          </p:nvGrpSpPr>
          <p:grpSpPr>
            <a:xfrm>
              <a:off x="-1345334" y="3831929"/>
              <a:ext cx="4846698" cy="3010898"/>
              <a:chOff x="1409700" y="4441970"/>
              <a:chExt cx="1955800" cy="1355580"/>
            </a:xfrm>
          </p:grpSpPr>
          <p:sp>
            <p:nvSpPr>
              <p:cNvPr id="44" name="波形 43">
                <a:extLst>
                  <a:ext uri="{FF2B5EF4-FFF2-40B4-BE49-F238E27FC236}">
                    <a16:creationId xmlns:a16="http://schemas.microsoft.com/office/drawing/2014/main" id="{043E08AE-D343-4792-BF68-A7AF393113FC}"/>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波形 44">
                <a:extLst>
                  <a:ext uri="{FF2B5EF4-FFF2-40B4-BE49-F238E27FC236}">
                    <a16:creationId xmlns:a16="http://schemas.microsoft.com/office/drawing/2014/main" id="{69E1839B-B8B7-4B34-9D88-D12E3BC7C62F}"/>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E458A839-CDB6-4B65-B58B-192EB6DEBF4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a:extLst>
                <a:ext uri="{FF2B5EF4-FFF2-40B4-BE49-F238E27FC236}">
                  <a16:creationId xmlns:a16="http://schemas.microsoft.com/office/drawing/2014/main" id="{2DA2CC99-D630-4330-A40C-2282D4B44619}"/>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F946E9B-4246-4E1D-BD9B-384F3A8C2CC2}"/>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C9D7110-4CF8-4B3E-9A14-12E7D47B5B06}"/>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D9D738-88B5-4054-9678-9CA75229CBC9}"/>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86B294E-5122-4A4B-B4BB-C6B6EF6D4F15}"/>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984B587-C6F8-46DE-A8E5-A1C5A0EF9577}"/>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9D0E908-16A6-48EA-946D-29494BE15325}"/>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E4E7CC0-104C-421A-B6DC-BEC5089084CA}"/>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0C7D7C3-FA18-4719-9484-4135A7383CDF}"/>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5556FF3-8EFA-4055-8911-C129C0680AE6}"/>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DE7A8EB-1FE5-4657-8230-1EFDFE699EF2}"/>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C9F9D7-6470-4A6E-8431-AFFFC1E132B4}"/>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EA905BC-A12B-4F29-989F-228490D198C9}"/>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4A93D7-4830-487D-B4EE-5A84B8F18B02}"/>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66B72007-C249-4354-A511-474BFF30F882}"/>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C8934D3A-6D67-49A3-89DB-B686C0AB1C01}"/>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0F6C2143-0413-471E-9C2F-7B2C9CD90CFC}"/>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928A0EBA-7BEE-4A15-A643-DDF58B8E3E0A}"/>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6D895FA5-3E9A-473C-AD9E-1558EA8FECDD}"/>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CABEEB3D-6265-4AF7-ABCC-8FC91B11E48B}"/>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7" name="直接箭头连接符 26">
              <a:extLst>
                <a:ext uri="{FF2B5EF4-FFF2-40B4-BE49-F238E27FC236}">
                  <a16:creationId xmlns:a16="http://schemas.microsoft.com/office/drawing/2014/main" id="{71F47DE1-5185-41C2-AC42-89E94A634D2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EC3D96FD-12FA-45E4-A99D-66F1CA5651C0}"/>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7CF3F728-397E-43EE-A01A-8CA73792EF33}"/>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504A9CDF-A18B-499A-9805-A1F53644CCE2}"/>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366D26FF-BE42-4E0B-A7D8-B3936A5BE9AC}"/>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2" name="直接箭头连接符 31">
              <a:extLst>
                <a:ext uri="{FF2B5EF4-FFF2-40B4-BE49-F238E27FC236}">
                  <a16:creationId xmlns:a16="http://schemas.microsoft.com/office/drawing/2014/main" id="{0AD1F9D5-CD0E-4F7A-AC56-C7AF12509171}"/>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3" name="直接箭头连接符 32">
              <a:extLst>
                <a:ext uri="{FF2B5EF4-FFF2-40B4-BE49-F238E27FC236}">
                  <a16:creationId xmlns:a16="http://schemas.microsoft.com/office/drawing/2014/main" id="{13ED2003-90C7-453B-8262-5D3693F1EA7F}"/>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4" name="直接箭头连接符 33">
              <a:extLst>
                <a:ext uri="{FF2B5EF4-FFF2-40B4-BE49-F238E27FC236}">
                  <a16:creationId xmlns:a16="http://schemas.microsoft.com/office/drawing/2014/main" id="{6F374DC6-FB09-4BC2-AC03-5CE46632D608}"/>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5" name="直接箭头连接符 34">
              <a:extLst>
                <a:ext uri="{FF2B5EF4-FFF2-40B4-BE49-F238E27FC236}">
                  <a16:creationId xmlns:a16="http://schemas.microsoft.com/office/drawing/2014/main" id="{7C4B4391-95A4-4645-97D0-B472D5579812}"/>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6" name="直接箭头连接符 35">
              <a:extLst>
                <a:ext uri="{FF2B5EF4-FFF2-40B4-BE49-F238E27FC236}">
                  <a16:creationId xmlns:a16="http://schemas.microsoft.com/office/drawing/2014/main" id="{12D77CC8-DBBA-459A-8591-6D9E761EA8A2}"/>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7" name="直接箭头连接符 36">
              <a:extLst>
                <a:ext uri="{FF2B5EF4-FFF2-40B4-BE49-F238E27FC236}">
                  <a16:creationId xmlns:a16="http://schemas.microsoft.com/office/drawing/2014/main" id="{5551ECEA-C684-48F1-8354-F6692E13A8BC}"/>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8" name="直接箭头连接符 37">
              <a:extLst>
                <a:ext uri="{FF2B5EF4-FFF2-40B4-BE49-F238E27FC236}">
                  <a16:creationId xmlns:a16="http://schemas.microsoft.com/office/drawing/2014/main" id="{1B524217-9895-4A1F-A54E-A5B3656936A9}"/>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9" name="直接箭头连接符 38">
              <a:extLst>
                <a:ext uri="{FF2B5EF4-FFF2-40B4-BE49-F238E27FC236}">
                  <a16:creationId xmlns:a16="http://schemas.microsoft.com/office/drawing/2014/main" id="{2ACB98EA-4719-45C2-B906-42A0A204C8D9}"/>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0" name="直接箭头连接符 39">
              <a:extLst>
                <a:ext uri="{FF2B5EF4-FFF2-40B4-BE49-F238E27FC236}">
                  <a16:creationId xmlns:a16="http://schemas.microsoft.com/office/drawing/2014/main" id="{1C0428C8-571B-42E9-A1C4-7C314DF46A06}"/>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1" name="直接箭头连接符 40">
              <a:extLst>
                <a:ext uri="{FF2B5EF4-FFF2-40B4-BE49-F238E27FC236}">
                  <a16:creationId xmlns:a16="http://schemas.microsoft.com/office/drawing/2014/main" id="{A45C5805-034A-408B-B335-90179D49048C}"/>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A5D4FE3A-5944-4052-8294-682B8847CA6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3" name="直接箭头连接符 42">
              <a:extLst>
                <a:ext uri="{FF2B5EF4-FFF2-40B4-BE49-F238E27FC236}">
                  <a16:creationId xmlns:a16="http://schemas.microsoft.com/office/drawing/2014/main" id="{0409838E-AC88-4BF6-8157-EFE43CBF8991}"/>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51" name="图片 150">
            <a:extLst>
              <a:ext uri="{FF2B5EF4-FFF2-40B4-BE49-F238E27FC236}">
                <a16:creationId xmlns:a16="http://schemas.microsoft.com/office/drawing/2014/main" id="{D73B1327-25DF-4347-A32F-0DBB10D8DC56}"/>
              </a:ext>
            </a:extLst>
          </p:cNvPr>
          <p:cNvPicPr>
            <a:picLocks noChangeAspect="1"/>
          </p:cNvPicPr>
          <p:nvPr/>
        </p:nvPicPr>
        <p:blipFill>
          <a:blip r:embed="rId3"/>
          <a:stretch>
            <a:fillRect/>
          </a:stretch>
        </p:blipFill>
        <p:spPr>
          <a:xfrm>
            <a:off x="6580207" y="3796577"/>
            <a:ext cx="4136520" cy="3008378"/>
          </a:xfrm>
          <a:prstGeom prst="rect">
            <a:avLst/>
          </a:prstGeom>
        </p:spPr>
      </p:pic>
      <p:pic>
        <p:nvPicPr>
          <p:cNvPr id="152" name="图片 151">
            <a:extLst>
              <a:ext uri="{FF2B5EF4-FFF2-40B4-BE49-F238E27FC236}">
                <a16:creationId xmlns:a16="http://schemas.microsoft.com/office/drawing/2014/main" id="{08170FAB-D4B4-4736-B693-1EA2A5792624}"/>
              </a:ext>
            </a:extLst>
          </p:cNvPr>
          <p:cNvPicPr>
            <a:picLocks noChangeAspect="1"/>
          </p:cNvPicPr>
          <p:nvPr/>
        </p:nvPicPr>
        <p:blipFill>
          <a:blip r:embed="rId4"/>
          <a:stretch>
            <a:fillRect/>
          </a:stretch>
        </p:blipFill>
        <p:spPr>
          <a:xfrm>
            <a:off x="1293450" y="3756037"/>
            <a:ext cx="4136520" cy="3008378"/>
          </a:xfrm>
          <a:prstGeom prst="rect">
            <a:avLst/>
          </a:prstGeom>
        </p:spPr>
      </p:pic>
    </p:spTree>
    <p:extLst>
      <p:ext uri="{BB962C8B-B14F-4D97-AF65-F5344CB8AC3E}">
        <p14:creationId xmlns:p14="http://schemas.microsoft.com/office/powerpoint/2010/main" val="407732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3A06B-8BBF-4DEE-8B98-75D9DC8AD28C}"/>
              </a:ext>
            </a:extLst>
          </p:cNvPr>
          <p:cNvSpPr>
            <a:spLocks noGrp="1"/>
          </p:cNvSpPr>
          <p:nvPr>
            <p:ph type="title"/>
          </p:nvPr>
        </p:nvSpPr>
        <p:spPr/>
        <p:txBody>
          <a:bodyPr/>
          <a:lstStyle/>
          <a:p>
            <a:r>
              <a:rPr lang="zh-CN" altLang="en-US" dirty="0"/>
              <a:t>流体力学的核心方程</a:t>
            </a:r>
            <a:r>
              <a:rPr lang="en-US" altLang="zh-CN" dirty="0"/>
              <a:t>——NS</a:t>
            </a:r>
            <a:r>
              <a:rPr lang="zh-CN" altLang="en-US" dirty="0"/>
              <a:t>方程</a:t>
            </a:r>
          </a:p>
        </p:txBody>
      </p:sp>
      <p:sp>
        <p:nvSpPr>
          <p:cNvPr id="3" name="内容占位符 2">
            <a:extLst>
              <a:ext uri="{FF2B5EF4-FFF2-40B4-BE49-F238E27FC236}">
                <a16:creationId xmlns:a16="http://schemas.microsoft.com/office/drawing/2014/main" id="{3BE5A997-2DB2-4DBC-9596-451CDBF2C00C}"/>
              </a:ext>
            </a:extLst>
          </p:cNvPr>
          <p:cNvSpPr>
            <a:spLocks noGrp="1"/>
          </p:cNvSpPr>
          <p:nvPr>
            <p:ph idx="1"/>
          </p:nvPr>
        </p:nvSpPr>
        <p:spPr/>
        <p:txBody>
          <a:bodyPr>
            <a:normAutofit/>
          </a:bodyPr>
          <a:lstStyle/>
          <a:p>
            <a:r>
              <a:rPr lang="zh-CN" altLang="en-US" dirty="0"/>
              <a:t>纳维</a:t>
            </a:r>
            <a:r>
              <a:rPr lang="en-US" altLang="zh-CN" dirty="0"/>
              <a:t>-</a:t>
            </a:r>
            <a:r>
              <a:rPr lang="zh-CN" altLang="en-US" dirty="0"/>
              <a:t>斯托克斯方程</a:t>
            </a:r>
            <a:r>
              <a:rPr lang="en-US" altLang="zh-CN" dirty="0"/>
              <a:t>(Navier-Stokes equations)</a:t>
            </a:r>
          </a:p>
          <a:p>
            <a:r>
              <a:rPr lang="zh-CN" altLang="en-US" dirty="0"/>
              <a:t>适用于可压缩变粘度的粘性流体的运动方程</a:t>
            </a:r>
            <a:endParaRPr lang="en-US" altLang="zh-CN" dirty="0"/>
          </a:p>
          <a:p>
            <a:r>
              <a:rPr lang="zh-CN" altLang="en-US" dirty="0"/>
              <a:t>最普适的流体运动方程</a:t>
            </a:r>
            <a:endParaRPr lang="en-US" altLang="zh-CN" dirty="0"/>
          </a:p>
        </p:txBody>
      </p:sp>
      <p:pic>
        <p:nvPicPr>
          <p:cNvPr id="7" name="图片 6">
            <a:extLst>
              <a:ext uri="{FF2B5EF4-FFF2-40B4-BE49-F238E27FC236}">
                <a16:creationId xmlns:a16="http://schemas.microsoft.com/office/drawing/2014/main" id="{19EE6F4D-FFA3-47BB-8415-E088A4B4B9CE}"/>
              </a:ext>
            </a:extLst>
          </p:cNvPr>
          <p:cNvPicPr>
            <a:picLocks noChangeAspect="1"/>
          </p:cNvPicPr>
          <p:nvPr/>
        </p:nvPicPr>
        <p:blipFill>
          <a:blip r:embed="rId3"/>
          <a:stretch>
            <a:fillRect/>
          </a:stretch>
        </p:blipFill>
        <p:spPr>
          <a:xfrm>
            <a:off x="1242427" y="3429000"/>
            <a:ext cx="7505063" cy="3244221"/>
          </a:xfrm>
          <a:prstGeom prst="rect">
            <a:avLst/>
          </a:prstGeom>
        </p:spPr>
      </p:pic>
    </p:spTree>
    <p:extLst>
      <p:ext uri="{BB962C8B-B14F-4D97-AF65-F5344CB8AC3E}">
        <p14:creationId xmlns:p14="http://schemas.microsoft.com/office/powerpoint/2010/main" val="3592205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zh-CN" altLang="en-US" dirty="0"/>
              <a:t>向量微分基础</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a:xfrm>
                <a:off x="838200" y="1825624"/>
                <a:ext cx="10515600" cy="4483695"/>
              </a:xfrm>
            </p:spPr>
            <p:txBody>
              <a:bodyPr>
                <a:normAutofit/>
              </a:bodyPr>
              <a:lstStyle/>
              <a:p>
                <a:r>
                  <a:rPr lang="zh-CN" altLang="en-US" dirty="0">
                    <a:latin typeface="微软雅黑" panose="020B0503020204020204" pitchFamily="34" charset="-122"/>
                    <a:ea typeface="微软雅黑" panose="020B0503020204020204" pitchFamily="34" charset="-122"/>
                  </a:rPr>
                  <a:t>向量微分算子 </a:t>
                </a: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a14:m>
                <a:endParaRPr lang="en-US" altLang="zh-CN" dirty="0"/>
              </a:p>
              <a:p>
                <a:r>
                  <a:rPr lang="zh-CN" altLang="en-US" dirty="0">
                    <a:latin typeface="微软雅黑" panose="020B0503020204020204" pitchFamily="34" charset="-122"/>
                    <a:ea typeface="微软雅黑" panose="020B0503020204020204" pitchFamily="34" charset="-122"/>
                  </a:rPr>
                  <a:t>梯度（</a:t>
                </a:r>
                <a:r>
                  <a:rPr lang="en-US" altLang="zh-CN" dirty="0">
                    <a:latin typeface="微软雅黑" panose="020B0503020204020204" pitchFamily="34" charset="-122"/>
                    <a:ea typeface="微软雅黑" panose="020B0503020204020204" pitchFamily="34" charset="-122"/>
                  </a:rPr>
                  <a:t>Gradient</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zh-CN" altLang="en-US" dirty="0"/>
                  <a:t>数学表达：</a:t>
                </a:r>
                <a:endParaRPr lang="en-US" altLang="zh-CN" i="1" dirty="0">
                  <a:latin typeface="Cambria Math" panose="02040503050406030204" pitchFamily="18" charset="0"/>
                </a:endParaRPr>
              </a:p>
              <a:p>
                <a:pPr marL="914400" lvl="2" indent="0">
                  <a:buNone/>
                </a:pPr>
                <a:r>
                  <a:rPr lang="zh-CN" altLang="en-US" dirty="0"/>
                  <a:t>函数 </a:t>
                </a:r>
                <a14:m>
                  <m:oMath xmlns:m="http://schemas.openxmlformats.org/officeDocument/2006/math">
                    <m:r>
                      <a:rPr lang="en-US" altLang="zh-CN" i="1">
                        <a:latin typeface="Cambria Math" panose="02040503050406030204" pitchFamily="18" charset="0"/>
                      </a:rPr>
                      <m:t>𝑓</m:t>
                    </m:r>
                  </m:oMath>
                </a14:m>
                <a:r>
                  <a:rPr lang="zh-CN" altLang="en-US" dirty="0"/>
                  <a:t> 的梯度 </a:t>
                </a:r>
                <a14:m>
                  <m:oMath xmlns:m="http://schemas.openxmlformats.org/officeDocument/2006/math">
                    <m:r>
                      <a:rPr lang="en-US" altLang="zh-CN" i="1">
                        <a:latin typeface="Cambria Math" panose="02040503050406030204" pitchFamily="18" charset="0"/>
                      </a:rPr>
                      <m:t>𝑔𝑟𝑎𝑑</m:t>
                    </m:r>
                    <m:r>
                      <a:rPr lang="en-US" altLang="zh-CN" i="1">
                        <a:latin typeface="Cambria Math" panose="02040503050406030204" pitchFamily="18" charset="0"/>
                      </a:rPr>
                      <m:t> </m:t>
                    </m:r>
                    <m:r>
                      <a:rPr lang="en-US" altLang="zh-CN" i="1">
                        <a:latin typeface="Cambria Math" panose="02040503050406030204" pitchFamily="18" charset="0"/>
                      </a:rPr>
                      <m:t>𝑓</m:t>
                    </m:r>
                    <m:r>
                      <a:rPr lang="en-US" altLang="zh-CN" i="1">
                        <a:latin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r>
                      <a:rPr lang="en-US" altLang="zh-CN" b="0"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𝑥</m:t>
                        </m:r>
                      </m:den>
                    </m:f>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𝑖</m:t>
                        </m:r>
                      </m:e>
                    </m:acc>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𝑦</m:t>
                        </m:r>
                      </m:den>
                    </m:f>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𝑗</m:t>
                        </m:r>
                      </m:e>
                    </m:acc>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𝑧</m:t>
                        </m:r>
                      </m:den>
                    </m:f>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𝑘</m:t>
                        </m:r>
                      </m:e>
                    </m:acc>
                  </m:oMath>
                </a14:m>
                <a:endParaRPr lang="en-US" altLang="zh-CN" dirty="0"/>
              </a:p>
              <a:p>
                <a:pPr lvl="1"/>
                <a:r>
                  <a:rPr lang="zh-CN" altLang="en-US" dirty="0"/>
                  <a:t>物理意义</a:t>
                </a:r>
                <a:endParaRPr lang="en-US" altLang="zh-CN" dirty="0"/>
              </a:p>
              <a:p>
                <a:pPr marL="914400" lvl="2" indent="0">
                  <a:buNone/>
                </a:pPr>
                <a:r>
                  <a:rPr lang="zh-CN" altLang="en-US" dirty="0"/>
                  <a:t>沿梯度方向的</a:t>
                </a:r>
                <a:r>
                  <a:rPr lang="zh-CN" altLang="en-US" dirty="0">
                    <a:solidFill>
                      <a:srgbClr val="C00000"/>
                    </a:solidFill>
                  </a:rPr>
                  <a:t>方向导数最大</a:t>
                </a:r>
                <a:r>
                  <a:rPr lang="zh-CN" altLang="en-US" dirty="0"/>
                  <a:t>（函数值增加最快）</a:t>
                </a:r>
                <a:endParaRPr lang="en-US" altLang="zh-CN" dirty="0"/>
              </a:p>
              <a:p>
                <a:pPr lvl="1"/>
                <a:r>
                  <a:rPr lang="zh-CN" altLang="en-US" dirty="0"/>
                  <a:t>性质</a:t>
                </a:r>
                <a:endParaRPr lang="en-US" altLang="zh-CN" dirty="0"/>
              </a:p>
              <a:p>
                <a:pPr marL="914400" lvl="2" indent="0">
                  <a:buNone/>
                </a:pPr>
                <a:r>
                  <a:rPr lang="zh-CN" altLang="en-US" dirty="0"/>
                  <a:t>梯度方向和</a:t>
                </a:r>
                <a:r>
                  <a:rPr lang="zh-CN" altLang="en-US" dirty="0">
                    <a:solidFill>
                      <a:srgbClr val="C00000"/>
                    </a:solidFill>
                  </a:rPr>
                  <a:t>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solidFill>
                      <a:srgbClr val="C00000"/>
                    </a:solidFill>
                  </a:rPr>
                  <a:t>切面垂直</a:t>
                </a:r>
                <a:endParaRPr lang="en-US" altLang="zh-CN" dirty="0"/>
              </a:p>
              <a:p>
                <a:pPr lvl="1"/>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xfrm>
                <a:off x="838200" y="1825624"/>
                <a:ext cx="10515600" cy="4483695"/>
              </a:xfrm>
              <a:blipFill>
                <a:blip r:embed="rId3"/>
                <a:stretch>
                  <a:fillRect l="-1086"/>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DC22F6C0-E6FA-4EFA-A7EB-C9119F6B2C6A}"/>
              </a:ext>
            </a:extLst>
          </p:cNvPr>
          <p:cNvPicPr>
            <a:picLocks noChangeAspect="1"/>
          </p:cNvPicPr>
          <p:nvPr/>
        </p:nvPicPr>
        <p:blipFill>
          <a:blip r:embed="rId4"/>
          <a:stretch>
            <a:fillRect/>
          </a:stretch>
        </p:blipFill>
        <p:spPr>
          <a:xfrm>
            <a:off x="7767422" y="4074715"/>
            <a:ext cx="3586378" cy="2236800"/>
          </a:xfrm>
          <a:prstGeom prst="rect">
            <a:avLst/>
          </a:prstGeom>
        </p:spPr>
      </p:pic>
    </p:spTree>
    <p:extLst>
      <p:ext uri="{BB962C8B-B14F-4D97-AF65-F5344CB8AC3E}">
        <p14:creationId xmlns:p14="http://schemas.microsoft.com/office/powerpoint/2010/main" val="3201791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zh-CN" altLang="en-US" dirty="0"/>
              <a:t>向量微分基础</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a:xfrm>
                <a:off x="838200" y="1825624"/>
                <a:ext cx="10515600" cy="4483695"/>
              </a:xfrm>
            </p:spPr>
            <p:txBody>
              <a:bodyPr>
                <a:normAutofit/>
              </a:bodyPr>
              <a:lstStyle/>
              <a:p>
                <a:r>
                  <a:rPr lang="zh-CN" altLang="en-US" dirty="0">
                    <a:latin typeface="微软雅黑" panose="020B0503020204020204" pitchFamily="34" charset="-122"/>
                    <a:ea typeface="微软雅黑" panose="020B0503020204020204" pitchFamily="34" charset="-122"/>
                  </a:rPr>
                  <a:t>散度（</a:t>
                </a:r>
                <a:r>
                  <a:rPr lang="en-US" altLang="zh-CN" dirty="0">
                    <a:latin typeface="微软雅黑" panose="020B0503020204020204" pitchFamily="34" charset="-122"/>
                    <a:ea typeface="微软雅黑" panose="020B0503020204020204" pitchFamily="34" charset="-122"/>
                  </a:rPr>
                  <a:t>Divergence</a:t>
                </a:r>
                <a:r>
                  <a:rPr lang="zh-CN" altLang="en-US" dirty="0">
                    <a:latin typeface="微软雅黑" panose="020B0503020204020204" pitchFamily="34" charset="-122"/>
                    <a:ea typeface="微软雅黑" panose="020B0503020204020204" pitchFamily="34" charset="-122"/>
                  </a:rPr>
                  <a:t>）</a:t>
                </a:r>
                <a:endParaRPr lang="en-US" altLang="zh-CN" i="1" dirty="0">
                  <a:latin typeface="微软雅黑" panose="020B0503020204020204" pitchFamily="34" charset="-122"/>
                  <a:ea typeface="微软雅黑" panose="020B0503020204020204" pitchFamily="34" charset="-122"/>
                </a:endParaRPr>
              </a:p>
              <a:p>
                <a:pPr lvl="1"/>
                <a:r>
                  <a:rPr lang="zh-CN" altLang="en-US" dirty="0">
                    <a:ea typeface="Cambria Math" panose="02040503050406030204" pitchFamily="18" charset="0"/>
                  </a:rPr>
                  <a:t>数学表达</a:t>
                </a:r>
                <a:r>
                  <a:rPr lang="zh-CN" altLang="en-US" dirty="0"/>
                  <a:t>：</a:t>
                </a:r>
                <a:endParaRPr lang="en-US" altLang="zh-CN" dirty="0"/>
              </a:p>
              <a:p>
                <a:pPr marL="914400" lvl="2" indent="0">
                  <a:buNone/>
                </a:pPr>
                <a:r>
                  <a:rPr lang="zh-CN" altLang="en-US" dirty="0"/>
                  <a:t>向量场 </a:t>
                </a:r>
                <a14:m>
                  <m:oMath xmlns:m="http://schemas.openxmlformats.org/officeDocument/2006/math">
                    <m:r>
                      <a:rPr lang="en-US" altLang="zh-CN" b="1" i="1" smtClean="0">
                        <a:latin typeface="Cambria Math" panose="02040503050406030204" pitchFamily="18" charset="0"/>
                      </a:rPr>
                      <m:t>𝑨</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𝑥</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𝑖</m:t>
                        </m:r>
                      </m:e>
                    </m:acc>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𝑦</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𝑗</m:t>
                        </m:r>
                      </m:e>
                    </m:acc>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𝑧</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𝑘</m:t>
                        </m:r>
                      </m:e>
                    </m:acc>
                  </m:oMath>
                </a14:m>
                <a:endParaRPr lang="en-US" altLang="zh-CN" dirty="0"/>
              </a:p>
              <a:p>
                <a:pPr marL="914400" lvl="2" indent="0">
                  <a:buNone/>
                </a:pPr>
                <a:r>
                  <a:rPr lang="zh-CN" altLang="en-US" dirty="0"/>
                  <a:t>散度  </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b="0" i="1" smtClean="0">
                        <a:latin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𝐴</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𝑥</m:t>
                            </m:r>
                          </m:sub>
                        </m:sSub>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𝑦</m:t>
                            </m:r>
                          </m:sub>
                        </m:sSub>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b="0" i="1" smtClean="0">
                                <a:latin typeface="Cambria Math" panose="02040503050406030204" pitchFamily="18" charset="0"/>
                              </a:rPr>
                              <m:t>𝑧</m:t>
                            </m:r>
                          </m:sub>
                        </m:sSub>
                      </m:num>
                      <m:den>
                        <m:r>
                          <a:rPr lang="zh-CN" altLang="en-US" i="1">
                            <a:latin typeface="Cambria Math" panose="02040503050406030204" pitchFamily="18" charset="0"/>
                          </a:rPr>
                          <m:t>𝜕</m:t>
                        </m:r>
                        <m:r>
                          <a:rPr lang="en-US" altLang="zh-CN" i="1">
                            <a:latin typeface="Cambria Math" panose="02040503050406030204" pitchFamily="18" charset="0"/>
                          </a:rPr>
                          <m:t>𝑧</m:t>
                        </m:r>
                      </m:den>
                    </m:f>
                  </m:oMath>
                </a14:m>
                <a:endParaRPr lang="en-US" altLang="zh-CN" dirty="0"/>
              </a:p>
              <a:p>
                <a:pPr lvl="1"/>
                <a:r>
                  <a:rPr lang="zh-CN" altLang="en-US" dirty="0"/>
                  <a:t>物理意义：表示向量场的</a:t>
                </a:r>
                <a:r>
                  <a:rPr lang="zh-CN" altLang="en-US" dirty="0">
                    <a:solidFill>
                      <a:srgbClr val="C00000"/>
                    </a:solidFill>
                  </a:rPr>
                  <a:t>发散程度，场的有源性</a:t>
                </a:r>
                <a:endParaRPr lang="en-US" altLang="zh-CN" dirty="0">
                  <a:solidFill>
                    <a:srgbClr val="C00000"/>
                  </a:solidFill>
                </a:endParaRPr>
              </a:p>
              <a:p>
                <a:pPr lvl="1"/>
                <a:r>
                  <a:rPr lang="zh-CN" altLang="en-US" dirty="0"/>
                  <a:t>流速场</a:t>
                </a:r>
                <a:endParaRPr lang="en-US" altLang="zh-CN" dirty="0"/>
              </a:p>
              <a:p>
                <a:pPr lvl="2"/>
                <a:r>
                  <a:rPr lang="zh-CN" altLang="en-US" dirty="0"/>
                  <a:t>散度大于零，有流出</a:t>
                </a:r>
                <a:endParaRPr lang="en-US" altLang="zh-CN" dirty="0"/>
              </a:p>
              <a:p>
                <a:pPr lvl="2"/>
                <a:r>
                  <a:rPr lang="zh-CN" altLang="en-US" dirty="0"/>
                  <a:t>散度小于零，有流入</a:t>
                </a:r>
                <a:endParaRPr lang="en-US" altLang="zh-CN" dirty="0"/>
              </a:p>
              <a:p>
                <a:pPr lvl="2"/>
                <a:r>
                  <a:rPr lang="zh-CN" altLang="en-US" dirty="0"/>
                  <a:t>散度为零，流出等于流入</a:t>
                </a:r>
                <a:endParaRPr lang="en-US" altLang="zh-CN" dirty="0"/>
              </a:p>
              <a:p>
                <a:pPr marL="457200" lvl="1" indent="0">
                  <a:buNone/>
                </a:pPr>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xfrm>
                <a:off x="838200" y="1825624"/>
                <a:ext cx="10515600" cy="4483695"/>
              </a:xfrm>
              <a:blipFill>
                <a:blip r:embed="rId3"/>
                <a:stretch>
                  <a:fillRect l="-1043" t="-1359"/>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D69A386F-4193-AE43-976C-85DA8637DC6D}"/>
              </a:ext>
            </a:extLst>
          </p:cNvPr>
          <p:cNvPicPr>
            <a:picLocks noChangeAspect="1"/>
          </p:cNvPicPr>
          <p:nvPr/>
        </p:nvPicPr>
        <p:blipFill>
          <a:blip r:embed="rId4"/>
          <a:stretch>
            <a:fillRect/>
          </a:stretch>
        </p:blipFill>
        <p:spPr>
          <a:xfrm>
            <a:off x="5735960" y="4293096"/>
            <a:ext cx="3744416" cy="1960833"/>
          </a:xfrm>
          <a:prstGeom prst="rect">
            <a:avLst/>
          </a:prstGeom>
        </p:spPr>
      </p:pic>
    </p:spTree>
    <p:extLst>
      <p:ext uri="{BB962C8B-B14F-4D97-AF65-F5344CB8AC3E}">
        <p14:creationId xmlns:p14="http://schemas.microsoft.com/office/powerpoint/2010/main" val="1277445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zh-CN" altLang="en-US" dirty="0"/>
              <a:t>向量微分基础</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a:xfrm>
                <a:off x="838200" y="1825624"/>
                <a:ext cx="10515600" cy="4483695"/>
              </a:xfrm>
            </p:spPr>
            <p:txBody>
              <a:bodyPr>
                <a:normAutofit/>
              </a:bodyPr>
              <a:lstStyle/>
              <a:p>
                <a:r>
                  <a:rPr lang="zh-CN" altLang="en-US" dirty="0">
                    <a:latin typeface="微软雅黑" panose="020B0503020204020204" pitchFamily="34" charset="-122"/>
                    <a:ea typeface="微软雅黑" panose="020B0503020204020204" pitchFamily="34" charset="-122"/>
                  </a:rPr>
                  <a:t>拉普拉斯算子（</a:t>
                </a:r>
                <a:r>
                  <a:rPr lang="en-US" altLang="zh-CN" dirty="0">
                    <a:latin typeface="微软雅黑" panose="020B0503020204020204" pitchFamily="34" charset="-122"/>
                    <a:ea typeface="微软雅黑" panose="020B0503020204020204" pitchFamily="34" charset="-122"/>
                  </a:rPr>
                  <a:t>Laplacian</a:t>
                </a:r>
                <a:r>
                  <a:rPr lang="zh-CN" altLang="en-US" dirty="0">
                    <a:latin typeface="微软雅黑" panose="020B0503020204020204" pitchFamily="34" charset="-122"/>
                    <a:ea typeface="微软雅黑" panose="020B0503020204020204" pitchFamily="34" charset="-122"/>
                  </a:rPr>
                  <a:t>）</a:t>
                </a:r>
                <a:endParaRPr lang="en-US" altLang="zh-CN" i="1" dirty="0">
                  <a:latin typeface="微软雅黑" panose="020B0503020204020204" pitchFamily="34" charset="-122"/>
                  <a:ea typeface="微软雅黑" panose="020B0503020204020204" pitchFamily="34" charset="-122"/>
                </a:endParaRPr>
              </a:p>
              <a:p>
                <a:pPr lvl="1"/>
                <a:r>
                  <a:rPr lang="zh-CN" altLang="en-US" dirty="0">
                    <a:ea typeface="Cambria Math" panose="02040503050406030204" pitchFamily="18" charset="0"/>
                  </a:rPr>
                  <a:t>数学表达</a:t>
                </a:r>
                <a:r>
                  <a:rPr lang="zh-CN" altLang="en-US" dirty="0"/>
                  <a:t>：</a:t>
                </a:r>
                <a:r>
                  <a:rPr lang="en-US" altLang="zh-CN" dirty="0">
                    <a:solidFill>
                      <a:srgbClr val="C00000"/>
                    </a:solidFill>
                    <a:ea typeface="Cambria Math" panose="02040503050406030204" pitchFamily="18" charset="0"/>
                  </a:rPr>
                  <a:t> </a:t>
                </a:r>
              </a:p>
              <a:p>
                <a:pPr marL="914400" lvl="2" indent="0">
                  <a:buNone/>
                </a:pPr>
                <a:r>
                  <a:rPr lang="zh-CN" altLang="en-US" dirty="0">
                    <a:ea typeface="Cambria Math" panose="02040503050406030204" pitchFamily="18" charset="0"/>
                  </a:rPr>
                  <a:t>函数</a:t>
                </a:r>
                <a14:m>
                  <m:oMath xmlns:m="http://schemas.openxmlformats.org/officeDocument/2006/math">
                    <m:r>
                      <a:rPr lang="en-US" altLang="zh-CN" i="1">
                        <a:latin typeface="Cambria Math" panose="02040503050406030204" pitchFamily="18" charset="0"/>
                      </a:rPr>
                      <m:t>𝑓</m:t>
                    </m:r>
                  </m:oMath>
                </a14:m>
                <a:r>
                  <a:rPr lang="zh-CN" altLang="en-US" dirty="0">
                    <a:ea typeface="Cambria Math" panose="02040503050406030204" pitchFamily="18" charset="0"/>
                  </a:rPr>
                  <a:t>的拉普拉斯  </a:t>
                </a:r>
                <a14:m>
                  <m:oMath xmlns:m="http://schemas.openxmlformats.org/officeDocument/2006/math">
                    <m:r>
                      <a:rPr lang="en-US" altLang="zh-CN" i="1">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𝑓</m:t>
                    </m:r>
                    <m:r>
                      <a:rPr lang="en-US" altLang="zh-CN" b="0" i="1" smtClean="0">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𝑓</m:t>
                    </m:r>
                    <m:r>
                      <a:rPr lang="en-US" altLang="zh-CN" b="0" i="1" smtClean="0">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ea typeface="Cambria Math" panose="02040503050406030204" pitchFamily="18" charset="0"/>
                          </a:rPr>
                          <m:t>2</m:t>
                        </m:r>
                      </m:sup>
                    </m:sSup>
                    <m:r>
                      <a:rPr lang="en-US" altLang="zh-CN" b="0" i="1" smtClean="0">
                        <a:solidFill>
                          <a:srgbClr val="C00000"/>
                        </a:solidFill>
                        <a:latin typeface="Cambria Math" panose="02040503050406030204" pitchFamily="18" charset="0"/>
                        <a:ea typeface="Cambria Math" panose="02040503050406030204" pitchFamily="18" charset="0"/>
                      </a:rPr>
                      <m:t>𝑓</m:t>
                    </m:r>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b="0" i="1" smtClean="0">
                            <a:latin typeface="Cambria Math" panose="02040503050406030204" pitchFamily="18" charset="0"/>
                          </a:rPr>
                          <m:t>𝑓</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b="0" i="1" smtClean="0">
                            <a:latin typeface="Cambria Math" panose="02040503050406030204" pitchFamily="18" charset="0"/>
                          </a:rPr>
                          <m:t>𝑓</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2</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b="0" i="1" smtClean="0">
                            <a:latin typeface="Cambria Math" panose="02040503050406030204" pitchFamily="18" charset="0"/>
                          </a:rPr>
                          <m:t>𝑓</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2</m:t>
                            </m:r>
                          </m:sup>
                        </m:sSup>
                      </m:den>
                    </m:f>
                  </m:oMath>
                </a14:m>
                <a:endParaRPr lang="en-US" altLang="zh-CN" dirty="0"/>
              </a:p>
              <a:p>
                <a:pPr lvl="1"/>
                <a:r>
                  <a:rPr lang="zh-CN" altLang="en-US" dirty="0"/>
                  <a:t>梯度的散度</a:t>
                </a:r>
                <a:endParaRPr lang="en-US" altLang="zh-CN" dirty="0"/>
              </a:p>
              <a:p>
                <a:pPr lvl="1"/>
                <a:r>
                  <a:rPr lang="zh-CN" altLang="en-US" dirty="0"/>
                  <a:t>物理意义：函数在某一点</a:t>
                </a:r>
                <a:r>
                  <a:rPr lang="zh-CN" altLang="en-US" dirty="0">
                    <a:solidFill>
                      <a:srgbClr val="C00000"/>
                    </a:solidFill>
                  </a:rPr>
                  <a:t>周围的平均值</a:t>
                </a:r>
                <a:r>
                  <a:rPr lang="zh-CN" altLang="en-US" dirty="0"/>
                  <a:t>与该点的函数值的差</a:t>
                </a:r>
                <a:endParaRPr lang="en-US" altLang="zh-CN" dirty="0"/>
              </a:p>
              <a:p>
                <a:pPr lvl="1"/>
                <a:r>
                  <a:rPr lang="zh-CN" altLang="en-US" dirty="0"/>
                  <a:t>有限差分</a:t>
                </a:r>
                <a:endParaRPr lang="en-US" altLang="zh-CN" dirty="0"/>
              </a:p>
              <a:p>
                <a:pPr marL="457200" lvl="1" indent="0">
                  <a:buNone/>
                </a:pPr>
                <a:r>
                  <a:rPr lang="en-US" altLang="zh-CN" dirty="0"/>
                  <a:t>	</a:t>
                </a:r>
                <a:r>
                  <a:rPr lang="zh-CN" altLang="en-US" dirty="0"/>
                  <a:t>  </a:t>
                </a:r>
                <a14:m>
                  <m:oMath xmlns:m="http://schemas.openxmlformats.org/officeDocument/2006/math">
                    <m:f>
                      <m:fPr>
                        <m:ctrlPr>
                          <a:rPr lang="en-US" altLang="zh-CN" i="1" smtClean="0">
                            <a:latin typeface="Cambria Math" panose="02040503050406030204" pitchFamily="18" charset="0"/>
                          </a:rPr>
                        </m:ctrlPr>
                      </m:fPr>
                      <m:num>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𝑑</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𝑢</m:t>
                        </m:r>
                      </m:num>
                      <m:den>
                        <m:r>
                          <a:rPr lang="en-US" altLang="zh-CN" b="0" i="1" smtClean="0">
                            <a:latin typeface="Cambria Math" panose="02040503050406030204" pitchFamily="18" charset="0"/>
                          </a:rPr>
                          <m:t>𝑑</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den>
                    </m:f>
                    <m:r>
                      <a:rPr lang="en-US" altLang="zh-CN" i="1" smtClean="0">
                        <a:latin typeface="Cambria Math" panose="02040503050406030204" pitchFamily="18" charset="0"/>
                        <a:ea typeface="Cambria Math" panose="02040503050406030204" pitchFamily="18" charset="0"/>
                      </a:rPr>
                      <m:t>≈</m:t>
                    </m:r>
                    <m:f>
                      <m:fPr>
                        <m:ctrlPr>
                          <a:rPr lang="en-US" altLang="zh-CN" i="1" smtClean="0">
                            <a:latin typeface="Cambria Math" panose="02040503050406030204" pitchFamily="18" charset="0"/>
                            <a:ea typeface="Cambria Math" panose="02040503050406030204" pitchFamily="18" charset="0"/>
                          </a:rPr>
                        </m:ctrlPr>
                      </m:fPr>
                      <m:num>
                        <m:sSup>
                          <m:sSupPr>
                            <m:ctrlPr>
                              <a:rPr lang="en-US" altLang="zh-CN" i="1" smtClean="0">
                                <a:latin typeface="Cambria Math" panose="02040503050406030204" pitchFamily="18" charset="0"/>
                                <a:ea typeface="Cambria Math" panose="02040503050406030204" pitchFamily="18" charset="0"/>
                              </a:rPr>
                            </m:ctrlPr>
                          </m:sSupPr>
                          <m:e>
                            <m:r>
                              <a:rPr lang="en-US" altLang="zh-CN"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2</m:t>
                            </m:r>
                          </m:sup>
                        </m:sSup>
                        <m:r>
                          <a:rPr lang="en-US" altLang="zh-CN" b="0" i="1" smtClean="0">
                            <a:latin typeface="Cambria Math" panose="02040503050406030204" pitchFamily="18" charset="0"/>
                            <a:ea typeface="Cambria Math" panose="02040503050406030204" pitchFamily="18" charset="0"/>
                          </a:rPr>
                          <m:t>𝑢</m:t>
                        </m:r>
                      </m:num>
                      <m:den>
                        <m:r>
                          <a:rPr lang="en-US" altLang="zh-CN" i="1" smtClean="0">
                            <a:latin typeface="Cambria Math" panose="02040503050406030204" pitchFamily="18" charset="0"/>
                            <a:ea typeface="Cambria Math" panose="02040503050406030204" pitchFamily="18" charset="0"/>
                          </a:rPr>
                          <m:t>∆</m:t>
                        </m:r>
                        <m:sSup>
                          <m:sSupPr>
                            <m:ctrlPr>
                              <a:rPr lang="en-US" altLang="zh-CN"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𝑥</m:t>
                            </m:r>
                          </m:e>
                          <m:sup>
                            <m:r>
                              <a:rPr lang="en-US" altLang="zh-CN" b="0" i="1" smtClean="0">
                                <a:latin typeface="Cambria Math" panose="02040503050406030204" pitchFamily="18" charset="0"/>
                                <a:ea typeface="Cambria Math" panose="02040503050406030204" pitchFamily="18" charset="0"/>
                              </a:rPr>
                              <m:t>2</m:t>
                            </m:r>
                          </m:sup>
                        </m:sSup>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f>
                          <m:fPr>
                            <m:ctrlPr>
                              <a:rPr lang="en-US" altLang="zh-CN" b="0" i="1" smtClean="0">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𝑢</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𝑢</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𝑥</m:t>
                                </m:r>
                              </m:e>
                            </m:d>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b="0" i="1" smtClean="0">
                            <a:latin typeface="Cambria Math" panose="02040503050406030204" pitchFamily="18" charset="0"/>
                            <a:ea typeface="Cambria Math" panose="02040503050406030204" pitchFamily="18" charset="0"/>
                          </a:rPr>
                          <m:t> −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𝑢</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𝑥</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𝑢</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e>
                            </m:d>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2</m:t>
                        </m:r>
                      </m:num>
                      <m:den>
                        <m:sSup>
                          <m:sSupPr>
                            <m:ctrlPr>
                              <a:rPr lang="en-US" altLang="zh-CN" b="0"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e>
                          <m:sup>
                            <m:r>
                              <a:rPr lang="en-US" altLang="zh-CN" b="0" i="1" smtClean="0">
                                <a:latin typeface="Cambria Math" panose="02040503050406030204" pitchFamily="18" charset="0"/>
                                <a:ea typeface="Cambria Math" panose="02040503050406030204" pitchFamily="18" charset="0"/>
                              </a:rPr>
                              <m:t>2</m:t>
                            </m:r>
                          </m:sup>
                        </m:sSup>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𝑢</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𝑢</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e>
                        </m:d>
                      </m:num>
                      <m:den>
                        <m:r>
                          <a:rPr lang="en-US" altLang="zh-CN" b="0" i="1" smtClean="0">
                            <a:latin typeface="Cambria Math" panose="02040503050406030204" pitchFamily="18" charset="0"/>
                            <a:ea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𝑢</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oMath>
                </a14:m>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xfrm>
                <a:off x="838200" y="1825624"/>
                <a:ext cx="10515600" cy="4483695"/>
              </a:xfrm>
              <a:blipFill>
                <a:blip r:embed="rId3"/>
                <a:stretch>
                  <a:fillRect l="-1043" t="-1359"/>
                </a:stretch>
              </a:blipFill>
            </p:spPr>
            <p:txBody>
              <a:bodyPr/>
              <a:lstStyle/>
              <a:p>
                <a:r>
                  <a:rPr lang="zh-CN" altLang="en-US">
                    <a:noFill/>
                  </a:rPr>
                  <a:t> </a:t>
                </a:r>
              </a:p>
            </p:txBody>
          </p:sp>
        </mc:Fallback>
      </mc:AlternateContent>
      <p:grpSp>
        <p:nvGrpSpPr>
          <p:cNvPr id="22" name="组合 21">
            <a:extLst>
              <a:ext uri="{FF2B5EF4-FFF2-40B4-BE49-F238E27FC236}">
                <a16:creationId xmlns:a16="http://schemas.microsoft.com/office/drawing/2014/main" id="{687B05B2-C522-7847-B439-4FABF77A61AB}"/>
              </a:ext>
            </a:extLst>
          </p:cNvPr>
          <p:cNvGrpSpPr/>
          <p:nvPr/>
        </p:nvGrpSpPr>
        <p:grpSpPr>
          <a:xfrm>
            <a:off x="9099386" y="2060848"/>
            <a:ext cx="2558579" cy="1490018"/>
            <a:chOff x="8036175" y="5373216"/>
            <a:chExt cx="2558579" cy="1490018"/>
          </a:xfrm>
        </p:grpSpPr>
        <p:cxnSp>
          <p:nvCxnSpPr>
            <p:cNvPr id="6" name="直线箭头连接符 5">
              <a:extLst>
                <a:ext uri="{FF2B5EF4-FFF2-40B4-BE49-F238E27FC236}">
                  <a16:creationId xmlns:a16="http://schemas.microsoft.com/office/drawing/2014/main" id="{3FA12230-DC4A-9B48-A300-32854FFB5079}"/>
                </a:ext>
              </a:extLst>
            </p:cNvPr>
            <p:cNvCxnSpPr>
              <a:cxnSpLocks/>
            </p:cNvCxnSpPr>
            <p:nvPr/>
          </p:nvCxnSpPr>
          <p:spPr>
            <a:xfrm>
              <a:off x="8328248" y="6525344"/>
              <a:ext cx="201622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椭圆 6">
              <a:extLst>
                <a:ext uri="{FF2B5EF4-FFF2-40B4-BE49-F238E27FC236}">
                  <a16:creationId xmlns:a16="http://schemas.microsoft.com/office/drawing/2014/main" id="{FDE898D4-637A-0B43-8F52-906D1E1DD4B7}"/>
                </a:ext>
              </a:extLst>
            </p:cNvPr>
            <p:cNvSpPr/>
            <p:nvPr/>
          </p:nvSpPr>
          <p:spPr>
            <a:xfrm>
              <a:off x="8595949" y="6268674"/>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a:extLst>
                <a:ext uri="{FF2B5EF4-FFF2-40B4-BE49-F238E27FC236}">
                  <a16:creationId xmlns:a16="http://schemas.microsoft.com/office/drawing/2014/main" id="{9FBEEED7-B158-1C48-8F07-80037A0F6A0E}"/>
                </a:ext>
              </a:extLst>
            </p:cNvPr>
            <p:cNvSpPr/>
            <p:nvPr/>
          </p:nvSpPr>
          <p:spPr>
            <a:xfrm>
              <a:off x="9318145" y="5989241"/>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a:extLst>
                <a:ext uri="{FF2B5EF4-FFF2-40B4-BE49-F238E27FC236}">
                  <a16:creationId xmlns:a16="http://schemas.microsoft.com/office/drawing/2014/main" id="{24996054-FE5C-4D42-8EF6-2DCC5C4A2776}"/>
                </a:ext>
              </a:extLst>
            </p:cNvPr>
            <p:cNvSpPr/>
            <p:nvPr/>
          </p:nvSpPr>
          <p:spPr>
            <a:xfrm>
              <a:off x="10037349" y="5728200"/>
              <a:ext cx="72000" cy="7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FFCF3B69-84A5-1842-AD50-6051B86C030F}"/>
                    </a:ext>
                  </a:extLst>
                </p:cNvPr>
                <p:cNvSpPr/>
                <p:nvPr/>
              </p:nvSpPr>
              <p:spPr>
                <a:xfrm>
                  <a:off x="9169154" y="6524680"/>
                  <a:ext cx="355995"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i="1">
                            <a:latin typeface="Cambria Math" panose="02040503050406030204" pitchFamily="18" charset="0"/>
                            <a:ea typeface="Cambria Math" panose="02040503050406030204" pitchFamily="18" charset="0"/>
                          </a:rPr>
                          <m:t>𝑥</m:t>
                        </m:r>
                      </m:oMath>
                    </m:oMathPara>
                  </a14:m>
                  <a:endParaRPr lang="zh-CN" altLang="en-US" sz="1600" dirty="0"/>
                </a:p>
              </p:txBody>
            </p:sp>
          </mc:Choice>
          <mc:Fallback xmlns="">
            <p:sp>
              <p:nvSpPr>
                <p:cNvPr id="10" name="矩形 9">
                  <a:extLst>
                    <a:ext uri="{FF2B5EF4-FFF2-40B4-BE49-F238E27FC236}">
                      <a16:creationId xmlns:a16="http://schemas.microsoft.com/office/drawing/2014/main" id="{FFCF3B69-84A5-1842-AD50-6051B86C030F}"/>
                    </a:ext>
                  </a:extLst>
                </p:cNvPr>
                <p:cNvSpPr>
                  <a:spLocks noRot="1" noChangeAspect="1" noMove="1" noResize="1" noEditPoints="1" noAdjustHandles="1" noChangeArrowheads="1" noChangeShapeType="1" noTextEdit="1"/>
                </p:cNvSpPr>
                <p:nvPr/>
              </p:nvSpPr>
              <p:spPr>
                <a:xfrm>
                  <a:off x="9169154" y="6524680"/>
                  <a:ext cx="355995" cy="33855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BE6474C5-62B2-604B-B6A2-0BF068EEFD14}"/>
                    </a:ext>
                  </a:extLst>
                </p:cNvPr>
                <p:cNvSpPr/>
                <p:nvPr/>
              </p:nvSpPr>
              <p:spPr>
                <a:xfrm>
                  <a:off x="9586337" y="6524680"/>
                  <a:ext cx="100841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Cambria Math" panose="02040503050406030204" pitchFamily="18" charset="0"/>
                              </a:rPr>
                              <m:t>𝑥</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𝑥</m:t>
                            </m:r>
                          </m:e>
                        </m:d>
                      </m:oMath>
                    </m:oMathPara>
                  </a14:m>
                  <a:endParaRPr lang="zh-CN" altLang="en-US" sz="1600" dirty="0"/>
                </a:p>
              </p:txBody>
            </p:sp>
          </mc:Choice>
          <mc:Fallback xmlns="">
            <p:sp>
              <p:nvSpPr>
                <p:cNvPr id="11" name="矩形 10">
                  <a:extLst>
                    <a:ext uri="{FF2B5EF4-FFF2-40B4-BE49-F238E27FC236}">
                      <a16:creationId xmlns:a16="http://schemas.microsoft.com/office/drawing/2014/main" id="{BE6474C5-62B2-604B-B6A2-0BF068EEFD14}"/>
                    </a:ext>
                  </a:extLst>
                </p:cNvPr>
                <p:cNvSpPr>
                  <a:spLocks noRot="1" noChangeAspect="1" noMove="1" noResize="1" noEditPoints="1" noAdjustHandles="1" noChangeArrowheads="1" noChangeShapeType="1" noTextEdit="1"/>
                </p:cNvSpPr>
                <p:nvPr/>
              </p:nvSpPr>
              <p:spPr>
                <a:xfrm>
                  <a:off x="9586337" y="6524680"/>
                  <a:ext cx="1008417" cy="33855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8CAB34A6-6867-B946-B78B-2FBDCE9E74C9}"/>
                    </a:ext>
                  </a:extLst>
                </p:cNvPr>
                <p:cNvSpPr/>
                <p:nvPr/>
              </p:nvSpPr>
              <p:spPr>
                <a:xfrm>
                  <a:off x="8036175" y="6524680"/>
                  <a:ext cx="100841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Cambria Math" panose="02040503050406030204" pitchFamily="18" charset="0"/>
                              </a:rPr>
                              <m:t>𝑥</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𝑥</m:t>
                            </m:r>
                          </m:e>
                        </m:d>
                      </m:oMath>
                    </m:oMathPara>
                  </a14:m>
                  <a:endParaRPr lang="zh-CN" altLang="en-US" sz="1600" dirty="0"/>
                </a:p>
              </p:txBody>
            </p:sp>
          </mc:Choice>
          <mc:Fallback xmlns="">
            <p:sp>
              <p:nvSpPr>
                <p:cNvPr id="12" name="矩形 11">
                  <a:extLst>
                    <a:ext uri="{FF2B5EF4-FFF2-40B4-BE49-F238E27FC236}">
                      <a16:creationId xmlns:a16="http://schemas.microsoft.com/office/drawing/2014/main" id="{8CAB34A6-6867-B946-B78B-2FBDCE9E74C9}"/>
                    </a:ext>
                  </a:extLst>
                </p:cNvPr>
                <p:cNvSpPr>
                  <a:spLocks noRot="1" noChangeAspect="1" noMove="1" noResize="1" noEditPoints="1" noAdjustHandles="1" noChangeArrowheads="1" noChangeShapeType="1" noTextEdit="1"/>
                </p:cNvSpPr>
                <p:nvPr/>
              </p:nvSpPr>
              <p:spPr>
                <a:xfrm>
                  <a:off x="8036175" y="6524680"/>
                  <a:ext cx="1008417" cy="338554"/>
                </a:xfrm>
                <a:prstGeom prst="rect">
                  <a:avLst/>
                </a:prstGeom>
                <a:blipFill>
                  <a:blip r:embed="rId6"/>
                  <a:stretch>
                    <a:fillRect/>
                  </a:stretch>
                </a:blipFill>
              </p:spPr>
              <p:txBody>
                <a:bodyPr/>
                <a:lstStyle/>
                <a:p>
                  <a:r>
                    <a:rPr lang="zh-CN" altLang="en-US">
                      <a:noFill/>
                    </a:rPr>
                    <a:t> </a:t>
                  </a:r>
                </a:p>
              </p:txBody>
            </p:sp>
          </mc:Fallback>
        </mc:AlternateContent>
        <p:cxnSp>
          <p:nvCxnSpPr>
            <p:cNvPr id="15" name="直线箭头连接符 14">
              <a:extLst>
                <a:ext uri="{FF2B5EF4-FFF2-40B4-BE49-F238E27FC236}">
                  <a16:creationId xmlns:a16="http://schemas.microsoft.com/office/drawing/2014/main" id="{B236449A-758D-544F-9B91-6CBBF10854EF}"/>
                </a:ext>
              </a:extLst>
            </p:cNvPr>
            <p:cNvCxnSpPr/>
            <p:nvPr/>
          </p:nvCxnSpPr>
          <p:spPr>
            <a:xfrm flipV="1">
              <a:off x="8345157" y="5373216"/>
              <a:ext cx="0" cy="11521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446A2142-6638-4589-866E-C75EFF4B4D21}"/>
              </a:ext>
            </a:extLst>
          </p:cNvPr>
          <p:cNvCxnSpPr>
            <a:cxnSpLocks/>
          </p:cNvCxnSpPr>
          <p:nvPr/>
        </p:nvCxnSpPr>
        <p:spPr>
          <a:xfrm>
            <a:off x="10416480" y="2712873"/>
            <a:ext cx="0" cy="50370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A76D70A6-01B6-49BA-A3B3-EE0781318DE1}"/>
              </a:ext>
            </a:extLst>
          </p:cNvPr>
          <p:cNvCxnSpPr>
            <a:cxnSpLocks/>
          </p:cNvCxnSpPr>
          <p:nvPr/>
        </p:nvCxnSpPr>
        <p:spPr>
          <a:xfrm>
            <a:off x="9696400" y="2996952"/>
            <a:ext cx="0" cy="216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22374CA-6643-44F3-ADFE-FF4AA4D166C0}"/>
              </a:ext>
            </a:extLst>
          </p:cNvPr>
          <p:cNvCxnSpPr>
            <a:cxnSpLocks/>
          </p:cNvCxnSpPr>
          <p:nvPr/>
        </p:nvCxnSpPr>
        <p:spPr>
          <a:xfrm>
            <a:off x="11136560" y="2420888"/>
            <a:ext cx="0" cy="792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900599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31961</TotalTime>
  <Words>8596</Words>
  <Application>Microsoft Office PowerPoint</Application>
  <PresentationFormat>宽屏</PresentationFormat>
  <Paragraphs>780</Paragraphs>
  <Slides>49</Slides>
  <Notes>48</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49</vt:i4>
      </vt:variant>
    </vt:vector>
  </HeadingPairs>
  <TitlesOfParts>
    <vt:vector size="57" baseType="lpstr">
      <vt:lpstr>等线</vt:lpstr>
      <vt:lpstr>微软雅黑</vt:lpstr>
      <vt:lpstr>微软雅黑 Light</vt:lpstr>
      <vt:lpstr>Arial</vt:lpstr>
      <vt:lpstr>Cambria Math</vt:lpstr>
      <vt:lpstr>Wingdings</vt:lpstr>
      <vt:lpstr>Office 主题​​</vt:lpstr>
      <vt:lpstr>自定义设计方案</vt:lpstr>
      <vt:lpstr>基于物理的流体模拟入门</vt:lpstr>
      <vt:lpstr>Flex Demo</vt:lpstr>
      <vt:lpstr>目录</vt:lpstr>
      <vt:lpstr>目录</vt:lpstr>
      <vt:lpstr>观察流体——两种不同的视角</vt:lpstr>
      <vt:lpstr>流体力学的核心方程——NS方程</vt:lpstr>
      <vt:lpstr>向量微分基础</vt:lpstr>
      <vt:lpstr>向量微分基础</vt:lpstr>
      <vt:lpstr>向量微分基础</vt:lpstr>
      <vt:lpstr>目录</vt:lpstr>
      <vt:lpstr>NS 方程——两种视角</vt:lpstr>
      <vt:lpstr>NS 方程——动量方程</vt:lpstr>
      <vt:lpstr>目录</vt:lpstr>
      <vt:lpstr>NS 方程求解</vt:lpstr>
      <vt:lpstr>一种近似求解NS方程的方法 —— SPH</vt:lpstr>
      <vt:lpstr>SPH</vt:lpstr>
      <vt:lpstr>SPH</vt:lpstr>
      <vt:lpstr>SPH——密度</vt:lpstr>
      <vt:lpstr>SPH——压力</vt:lpstr>
      <vt:lpstr>SPH——黏力</vt:lpstr>
      <vt:lpstr>SPH——体积力</vt:lpstr>
      <vt:lpstr>SPH——速度和位移</vt:lpstr>
      <vt:lpstr>SPH——算法</vt:lpstr>
      <vt:lpstr>SPH——核函数的选取</vt:lpstr>
      <vt:lpstr>SPH——邻域搜索</vt:lpstr>
      <vt:lpstr>目录</vt:lpstr>
      <vt:lpstr>基于力的动力学</vt:lpstr>
      <vt:lpstr>基于力的动力学的缺陷</vt:lpstr>
      <vt:lpstr>目录</vt:lpstr>
      <vt:lpstr>基于位置的动力学（PBD）</vt:lpstr>
      <vt:lpstr>PBD算法</vt:lpstr>
      <vt:lpstr>PBD算法中位置修正</vt:lpstr>
      <vt:lpstr>PBD算法中速度修正</vt:lpstr>
      <vt:lpstr>约束(Constraints)</vt:lpstr>
      <vt:lpstr>PBD的物理意义</vt:lpstr>
      <vt:lpstr>高斯最小二乘约束原理应用</vt:lpstr>
      <vt:lpstr>单个约束优化求解</vt:lpstr>
      <vt:lpstr>单个约束优化求解</vt:lpstr>
      <vt:lpstr>多个约束优化求解</vt:lpstr>
      <vt:lpstr>约束求解器</vt:lpstr>
      <vt:lpstr>目录</vt:lpstr>
      <vt:lpstr>PBF——流体的密度约束</vt:lpstr>
      <vt:lpstr>PBF——流体的密度约束</vt:lpstr>
      <vt:lpstr>PBF——拉格朗日乘子中的除0问题</vt:lpstr>
      <vt:lpstr>PBF——位置修正</vt:lpstr>
      <vt:lpstr>PBF——Tensile Instability</vt:lpstr>
      <vt:lpstr>后续…</vt:lpstr>
      <vt:lpstr>参考文献</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T117209</cp:lastModifiedBy>
  <cp:revision>760</cp:revision>
  <dcterms:created xsi:type="dcterms:W3CDTF">2021-05-31T06:56:37Z</dcterms:created>
  <dcterms:modified xsi:type="dcterms:W3CDTF">2021-07-08T03:31:02Z</dcterms:modified>
</cp:coreProperties>
</file>